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95" autoAdjust="0"/>
    <p:restoredTop sz="94622" autoAdjust="0"/>
  </p:normalViewPr>
  <p:slideViewPr>
    <p:cSldViewPr>
      <p:cViewPr varScale="1">
        <p:scale>
          <a:sx n="110" d="100"/>
          <a:sy n="110" d="100"/>
        </p:scale>
        <p:origin x="-160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688F7-A4B1-43F6-B72D-8E9C184C9420}" type="datetimeFigureOut">
              <a:rPr lang="ru-RU" smtClean="0"/>
              <a:t>15.12.2015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DBA6F-A495-42E1-8210-3D2D19824414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688F7-A4B1-43F6-B72D-8E9C184C9420}" type="datetimeFigureOut">
              <a:rPr lang="ru-RU" smtClean="0"/>
              <a:t>15.12.2015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DBA6F-A495-42E1-8210-3D2D1982441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688F7-A4B1-43F6-B72D-8E9C184C9420}" type="datetimeFigureOut">
              <a:rPr lang="ru-RU" smtClean="0"/>
              <a:t>15.12.2015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DBA6F-A495-42E1-8210-3D2D1982441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688F7-A4B1-43F6-B72D-8E9C184C9420}" type="datetimeFigureOut">
              <a:rPr lang="ru-RU" smtClean="0"/>
              <a:t>15.12.2015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DBA6F-A495-42E1-8210-3D2D19824414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688F7-A4B1-43F6-B72D-8E9C184C9420}" type="datetimeFigureOut">
              <a:rPr lang="ru-RU" smtClean="0"/>
              <a:t>15.12.2015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DBA6F-A495-42E1-8210-3D2D1982441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688F7-A4B1-43F6-B72D-8E9C184C9420}" type="datetimeFigureOut">
              <a:rPr lang="ru-RU" smtClean="0"/>
              <a:t>15.12.2015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DBA6F-A495-42E1-8210-3D2D19824414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688F7-A4B1-43F6-B72D-8E9C184C9420}" type="datetimeFigureOut">
              <a:rPr lang="ru-RU" smtClean="0"/>
              <a:t>15.12.2015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DBA6F-A495-42E1-8210-3D2D19824414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688F7-A4B1-43F6-B72D-8E9C184C9420}" type="datetimeFigureOut">
              <a:rPr lang="ru-RU" smtClean="0"/>
              <a:t>15.12.2015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DBA6F-A495-42E1-8210-3D2D1982441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688F7-A4B1-43F6-B72D-8E9C184C9420}" type="datetimeFigureOut">
              <a:rPr lang="ru-RU" smtClean="0"/>
              <a:t>15.12.2015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DBA6F-A495-42E1-8210-3D2D1982441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688F7-A4B1-43F6-B72D-8E9C184C9420}" type="datetimeFigureOut">
              <a:rPr lang="ru-RU" smtClean="0"/>
              <a:t>15.12.2015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DBA6F-A495-42E1-8210-3D2D1982441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688F7-A4B1-43F6-B72D-8E9C184C9420}" type="datetimeFigureOut">
              <a:rPr lang="ru-RU" smtClean="0"/>
              <a:t>15.12.2015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DBA6F-A495-42E1-8210-3D2D19824414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E36688F7-A4B1-43F6-B72D-8E9C184C9420}" type="datetimeFigureOut">
              <a:rPr lang="ru-RU" smtClean="0"/>
              <a:t>15.12.2015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A47DBA6F-A495-42E1-8210-3D2D19824414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23422" y="4581128"/>
            <a:ext cx="5637010" cy="882119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Начальник отдела программного и технического обеспечения телемедицинских технологий ГБУЗ АО «АМИАЦ»</a:t>
            </a:r>
          </a:p>
          <a:p>
            <a:r>
              <a:rPr lang="ru-RU" dirty="0" smtClean="0"/>
              <a:t>				</a:t>
            </a:r>
            <a:r>
              <a:rPr lang="ru-RU" err="1" smtClean="0"/>
              <a:t>А.В</a:t>
            </a:r>
            <a:r>
              <a:rPr lang="ru-RU" smtClean="0"/>
              <a:t>. Малиновский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1052736"/>
            <a:ext cx="7175351" cy="1793167"/>
          </a:xfrm>
        </p:spPr>
        <p:txBody>
          <a:bodyPr/>
          <a:lstStyle/>
          <a:p>
            <a:pPr marL="182880" indent="0">
              <a:buNone/>
            </a:pPr>
            <a:r>
              <a:rPr lang="ru-RU" sz="5200" dirty="0" smtClean="0"/>
              <a:t>Форма №4</a:t>
            </a:r>
            <a:r>
              <a:rPr lang="ru-RU" dirty="0" smtClean="0"/>
              <a:t> </a:t>
            </a:r>
            <a:r>
              <a:rPr lang="ru-RU" sz="2400" dirty="0"/>
              <a:t>«Отчёт по стратегии развития информационных технологий</a:t>
            </a:r>
            <a:r>
              <a:rPr lang="ru-RU" sz="2400" dirty="0" smtClean="0"/>
              <a:t>»</a:t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5200" dirty="0"/>
              <a:t>Форма №</a:t>
            </a:r>
            <a:r>
              <a:rPr lang="ru-RU" sz="5200" dirty="0" smtClean="0"/>
              <a:t>30 таб.7000 </a:t>
            </a:r>
            <a:r>
              <a:rPr lang="ru-RU" sz="2400" dirty="0"/>
              <a:t>«Оснащенность компьютерным оборудованием»</a:t>
            </a:r>
            <a:br>
              <a:rPr lang="ru-RU" sz="2400" dirty="0"/>
            </a:b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199358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5993" y="5670376"/>
            <a:ext cx="6512511" cy="1143000"/>
          </a:xfrm>
        </p:spPr>
        <p:txBody>
          <a:bodyPr/>
          <a:lstStyle/>
          <a:p>
            <a:pPr marL="0" indent="0">
              <a:buNone/>
            </a:pPr>
            <a:r>
              <a:rPr lang="ru-RU" sz="2800" dirty="0" smtClean="0"/>
              <a:t>Раздел </a:t>
            </a:r>
            <a:r>
              <a:rPr lang="en-US" sz="2800" dirty="0" smtClean="0"/>
              <a:t>IX</a:t>
            </a:r>
            <a:r>
              <a:rPr lang="ru-RU" sz="2800" dirty="0" smtClean="0"/>
              <a:t> </a:t>
            </a:r>
            <a:r>
              <a:rPr lang="ru-RU" sz="2000" dirty="0" smtClean="0"/>
              <a:t>«Структура затрат на развитие информационных технологий в ЛПУ»</a:t>
            </a:r>
            <a:endParaRPr lang="ru-RU" sz="20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58338151"/>
              </p:ext>
            </p:extLst>
          </p:nvPr>
        </p:nvGraphicFramePr>
        <p:xfrm>
          <a:off x="611560" y="1484784"/>
          <a:ext cx="8208912" cy="430338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85480"/>
                <a:gridCol w="4253875"/>
                <a:gridCol w="1271588"/>
                <a:gridCol w="2097969"/>
              </a:tblGrid>
              <a:tr h="18237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9.1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23" marR="7123" marT="71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>
                          <a:effectLst/>
                        </a:rPr>
                        <a:t>Затраты всего: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23" marR="7123" marT="712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1002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23" marR="7123" marT="71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23" marR="7123" marT="71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3374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9.2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23" marR="7123" marT="71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 dirty="0">
                          <a:effectLst/>
                        </a:rPr>
                        <a:t>Сумма средств на приобретение новой компьютерной техники (ПК, ноутбуки, терминальные станции, МФУ и т.п.) тыс. рублей: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23" marR="7123" marT="712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60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23" marR="7123" marT="71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 dirty="0">
                          <a:effectLst/>
                        </a:rPr>
                        <a:t> 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23" marR="7123" marT="71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18237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9.3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23" marR="7123" marT="71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 dirty="0">
                          <a:effectLst/>
                        </a:rPr>
                        <a:t>для адм./хоз. персонала: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23" marR="7123" marT="712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45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23" marR="7123" marT="71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23" marR="7123" marT="71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37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9.4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23" marR="7123" marT="71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 dirty="0">
                          <a:effectLst/>
                        </a:rPr>
                        <a:t>для медицинского персонала: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23" marR="7123" marT="712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15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23" marR="7123" marT="71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23" marR="7123" marT="71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4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9.5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23" marR="7123" marT="71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 dirty="0">
                          <a:effectLst/>
                        </a:rPr>
                        <a:t>Сумма средств на приобретение нового сетевого/серверного оборудования тыс. рублей: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23" marR="7123" marT="712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62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23" marR="7123" marT="71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23" marR="7123" marT="71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4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9.6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23" marR="7123" marT="71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 dirty="0">
                          <a:effectLst/>
                        </a:rPr>
                        <a:t>Сумма средств на обслуживание (улучшение) сетевого/серверного оборудования тыс. рублей: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23" marR="7123" marT="712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360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23" marR="7123" marT="71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23" marR="7123" marT="71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37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9.7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23" marR="7123" marT="71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 dirty="0">
                          <a:effectLst/>
                        </a:rPr>
                        <a:t>Сумма средств на развитие ЛВС тыс. рублей: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23" marR="7123" marT="712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23" marR="7123" marT="71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23" marR="7123" marT="71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4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9.8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23" marR="7123" marT="71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 dirty="0">
                          <a:effectLst/>
                        </a:rPr>
                        <a:t>Сумма средств на эксплуатацию компьютерного парка (заправка картриджей, приобретение комплектующих, ремонт и т.д.) тыс. рублей: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23" marR="7123" marT="712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30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23" marR="7123" marT="71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23" marR="7123" marT="71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51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9.9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23" marR="7123" marT="71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 dirty="0">
                          <a:effectLst/>
                        </a:rPr>
                        <a:t>Сумма средств на сопровождение бухгалтерского ПО (1С, </a:t>
                      </a:r>
                      <a:r>
                        <a:rPr lang="ru-RU" sz="1000" u="none" strike="noStrike" dirty="0" err="1">
                          <a:effectLst/>
                        </a:rPr>
                        <a:t>Интеп</a:t>
                      </a:r>
                      <a:r>
                        <a:rPr lang="ru-RU" sz="1000" u="none" strike="noStrike" dirty="0">
                          <a:effectLst/>
                        </a:rPr>
                        <a:t> и т.п.) </a:t>
                      </a:r>
                      <a:r>
                        <a:rPr lang="ru-RU" sz="1000" u="none" strike="noStrike" dirty="0" err="1">
                          <a:effectLst/>
                        </a:rPr>
                        <a:t>тыс.рублей</a:t>
                      </a:r>
                      <a:r>
                        <a:rPr lang="ru-RU" sz="1000" u="none" strike="noStrike" dirty="0">
                          <a:effectLst/>
                        </a:rPr>
                        <a:t>: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23" marR="7123" marT="712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150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23" marR="7123" marT="71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23" marR="7123" marT="71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4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9.10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23" marR="7123" marT="71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 dirty="0">
                          <a:effectLst/>
                        </a:rPr>
                        <a:t>Сумма средств на сопровождение информационно-справочных систем (Гарант, Консультант и т.п.) </a:t>
                      </a:r>
                      <a:r>
                        <a:rPr lang="ru-RU" sz="1000" u="none" strike="noStrike" dirty="0" err="1">
                          <a:effectLst/>
                        </a:rPr>
                        <a:t>тыс.рублей</a:t>
                      </a:r>
                      <a:r>
                        <a:rPr lang="ru-RU" sz="1000" u="none" strike="noStrike" dirty="0">
                          <a:effectLst/>
                        </a:rPr>
                        <a:t>: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23" marR="7123" marT="712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120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23" marR="7123" marT="71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23" marR="7123" marT="71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4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9.11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23" marR="7123" marT="71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>
                          <a:effectLst/>
                        </a:rPr>
                        <a:t>Сумма средств на сопровождение медицинских информационных систем (СофтИнфо и т.п.) тыс. рублей: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23" marR="7123" marT="712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23" marR="7123" marT="71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 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23" marR="7123" marT="71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475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6.10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23" marR="7123" marT="71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>
                          <a:effectLst/>
                        </a:rPr>
                        <a:t>Сумма средств на приобретение телематических услуг (Интернет, связь, сотовая связь и т.п.) тыс. рублей: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23" marR="7123" marT="712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120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23" marR="7123" marT="71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 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23" marR="7123" marT="71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51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9.12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23" marR="7123" marT="71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>
                          <a:effectLst/>
                        </a:rPr>
                        <a:t>Сумма средств на приобретение общесистемного ПО (ОС, офисные приложения, антивирусное ПО и т.д.) тыс. рублей: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23" marR="7123" marT="712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90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23" marR="7123" marT="71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 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23" marR="7123" marT="71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18237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9.13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23" marR="7123" marT="71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effectLst/>
                        </a:rPr>
                        <a:t>ОС, офисные приложения: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23" marR="7123" marT="712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30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23" marR="7123" marT="71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 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23" marR="7123" marT="71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37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9.14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23" marR="7123" marT="71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effectLst/>
                        </a:rPr>
                        <a:t>Антивирусное ПО: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23" marR="7123" marT="712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60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23" marR="7123" marT="71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 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23" marR="7123" marT="71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3684709"/>
              </p:ext>
            </p:extLst>
          </p:nvPr>
        </p:nvGraphicFramePr>
        <p:xfrm>
          <a:off x="611560" y="404664"/>
          <a:ext cx="8208912" cy="101296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85480"/>
                <a:gridCol w="4253875"/>
                <a:gridCol w="1271588"/>
                <a:gridCol w="2097969"/>
              </a:tblGrid>
              <a:tr h="67742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№ п/п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23" marR="7123" marT="71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Описание характеристик информационной и технологической инфраструктуры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23" marR="7123" marT="71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По состоянию на 31.12.2015 г. (абсолютные данные)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23" marR="7123" marT="71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Потребность для обеспечения  100% уровня  технической оснащенности учреждения и функционирования "РИСЗ АО"  в полном объеме.                  Всего (количество)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23" marR="7123" marT="71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59621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5993" y="5670376"/>
            <a:ext cx="6512511" cy="1143000"/>
          </a:xfrm>
        </p:spPr>
        <p:txBody>
          <a:bodyPr/>
          <a:lstStyle/>
          <a:p>
            <a:pPr marL="0" indent="0">
              <a:buNone/>
            </a:pPr>
            <a:r>
              <a:rPr lang="ru-RU" sz="2800" dirty="0" smtClean="0"/>
              <a:t>Форма №30 таб.7000 </a:t>
            </a:r>
            <a:r>
              <a:rPr lang="ru-RU" sz="2000" dirty="0" smtClean="0"/>
              <a:t>«Оснащённость компьютерным оборудованием»</a:t>
            </a:r>
            <a:endParaRPr lang="ru-RU" sz="2000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892271615"/>
              </p:ext>
            </p:extLst>
          </p:nvPr>
        </p:nvGraphicFramePr>
        <p:xfrm>
          <a:off x="251520" y="260648"/>
          <a:ext cx="8712969" cy="201417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04256"/>
                <a:gridCol w="432048"/>
                <a:gridCol w="792088"/>
                <a:gridCol w="1091705"/>
                <a:gridCol w="1084930"/>
                <a:gridCol w="1078836"/>
                <a:gridCol w="1033123"/>
                <a:gridCol w="895983"/>
              </a:tblGrid>
              <a:tr h="146896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Наименование</a:t>
                      </a:r>
                      <a:endParaRPr lang="ru-RU" sz="1000" b="0" i="0" u="none" strike="noStrike" dirty="0">
                        <a:effectLst/>
                        <a:latin typeface="Arial Cyr"/>
                      </a:endParaRPr>
                    </a:p>
                  </a:txBody>
                  <a:tcPr marL="6809" marR="6809" marT="68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№ строки</a:t>
                      </a:r>
                      <a:endParaRPr lang="ru-RU" sz="1000" b="0" i="0" u="none" strike="noStrike" dirty="0">
                        <a:effectLst/>
                        <a:latin typeface="Arial Cyr"/>
                      </a:endParaRPr>
                    </a:p>
                  </a:txBody>
                  <a:tcPr marL="6809" marR="6809" marT="68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Всего</a:t>
                      </a:r>
                      <a:endParaRPr lang="ru-RU" sz="1000" b="0" i="0" u="none" strike="noStrike" dirty="0">
                        <a:effectLst/>
                        <a:latin typeface="Arial Cyr"/>
                      </a:endParaRPr>
                    </a:p>
                  </a:txBody>
                  <a:tcPr marL="6809" marR="6809" marT="68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в том числе:</a:t>
                      </a:r>
                      <a:endParaRPr lang="ru-RU" sz="1000" b="0" i="0" u="none" strike="noStrike" dirty="0">
                        <a:effectLst/>
                        <a:latin typeface="Arial Cyr"/>
                      </a:endParaRPr>
                    </a:p>
                  </a:txBody>
                  <a:tcPr marL="6809" marR="6809" marT="68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2214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для адм. / хоз. деятельности организации</a:t>
                      </a:r>
                      <a:endParaRPr lang="ru-RU" sz="1000" b="0" i="0" u="none" strike="noStrike" dirty="0">
                        <a:effectLst/>
                        <a:latin typeface="Arial Cyr"/>
                      </a:endParaRPr>
                    </a:p>
                  </a:txBody>
                  <a:tcPr marL="6809" marR="6809" marT="68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для медицинского персонала (для автоматизации лечебного процесса)</a:t>
                      </a:r>
                      <a:endParaRPr lang="ru-RU" sz="1000" b="0" i="0" u="none" strike="noStrike" dirty="0">
                        <a:effectLst/>
                        <a:latin typeface="Arial Cyr"/>
                      </a:endParaRPr>
                    </a:p>
                  </a:txBody>
                  <a:tcPr marL="6809" marR="6809" marT="68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Прочие</a:t>
                      </a:r>
                      <a:endParaRPr lang="ru-RU" sz="1000" b="0" i="0" u="none" strike="noStrike" dirty="0">
                        <a:effectLst/>
                        <a:latin typeface="Arial Cyr"/>
                      </a:endParaRPr>
                    </a:p>
                  </a:txBody>
                  <a:tcPr marL="6809" marR="6809" marT="68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2827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в подразделениях, оказывающих медицинскую  помощь в амбулаторных условиях</a:t>
                      </a:r>
                      <a:endParaRPr lang="ru-RU" sz="1000" b="0" i="0" u="none" strike="noStrike" dirty="0">
                        <a:effectLst/>
                        <a:latin typeface="Arial Cyr"/>
                      </a:endParaRPr>
                    </a:p>
                  </a:txBody>
                  <a:tcPr marL="6809" marR="6809" marT="68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в подразделениях, оказывающих медицинскую помощь в стационарных условиях</a:t>
                      </a:r>
                      <a:endParaRPr lang="ru-RU" sz="1000" b="0" i="0" u="none" strike="noStrike" dirty="0">
                        <a:effectLst/>
                        <a:latin typeface="Arial Cyr"/>
                      </a:endParaRPr>
                    </a:p>
                  </a:txBody>
                  <a:tcPr marL="6809" marR="6809" marT="68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в подразделениях, оказывающих медицинскую  помощь в амбулаторных условиях</a:t>
                      </a:r>
                      <a:endParaRPr lang="ru-RU" sz="1000" b="0" i="0" u="none" strike="noStrike" dirty="0">
                        <a:effectLst/>
                        <a:latin typeface="Arial Cyr"/>
                      </a:endParaRPr>
                    </a:p>
                  </a:txBody>
                  <a:tcPr marL="6809" marR="6809" marT="68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в подразделениях, оказывающих медицинскую помощь в стационарных условиях</a:t>
                      </a:r>
                      <a:endParaRPr lang="ru-RU" sz="1000" b="0" i="0" u="none" strike="noStrike" dirty="0">
                        <a:effectLst/>
                        <a:latin typeface="Arial Cyr"/>
                      </a:endParaRPr>
                    </a:p>
                  </a:txBody>
                  <a:tcPr marL="6809" marR="6809" marT="68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689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1</a:t>
                      </a:r>
                      <a:endParaRPr lang="ru-RU" sz="1000" b="0" i="0" u="none" strike="noStrike">
                        <a:effectLst/>
                        <a:latin typeface="Arial Cyr"/>
                      </a:endParaRPr>
                    </a:p>
                  </a:txBody>
                  <a:tcPr marL="6809" marR="6809" marT="680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2</a:t>
                      </a:r>
                      <a:endParaRPr lang="ru-RU" sz="1000" b="0" i="0" u="none" strike="noStrike">
                        <a:effectLst/>
                        <a:latin typeface="Arial Cyr"/>
                      </a:endParaRPr>
                    </a:p>
                  </a:txBody>
                  <a:tcPr marL="6809" marR="6809" marT="68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3</a:t>
                      </a:r>
                      <a:endParaRPr lang="ru-RU" sz="1000" b="0" i="0" u="none" strike="noStrike">
                        <a:effectLst/>
                        <a:latin typeface="Arial Cyr"/>
                      </a:endParaRPr>
                    </a:p>
                  </a:txBody>
                  <a:tcPr marL="6809" marR="6809" marT="680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4</a:t>
                      </a:r>
                      <a:endParaRPr lang="ru-RU" sz="1000" b="0" i="0" u="none" strike="noStrike">
                        <a:effectLst/>
                        <a:latin typeface="Arial Cyr"/>
                      </a:endParaRPr>
                    </a:p>
                  </a:txBody>
                  <a:tcPr marL="6809" marR="6809" marT="680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5</a:t>
                      </a:r>
                      <a:endParaRPr lang="ru-RU" sz="1000" b="0" i="0" u="none" strike="noStrike">
                        <a:effectLst/>
                        <a:latin typeface="Arial Cyr"/>
                      </a:endParaRPr>
                    </a:p>
                  </a:txBody>
                  <a:tcPr marL="6809" marR="6809" marT="680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6</a:t>
                      </a:r>
                      <a:endParaRPr lang="ru-RU" sz="1000" b="0" i="0" u="none" strike="noStrike">
                        <a:effectLst/>
                        <a:latin typeface="Arial Cyr"/>
                      </a:endParaRPr>
                    </a:p>
                  </a:txBody>
                  <a:tcPr marL="6809" marR="6809" marT="680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7</a:t>
                      </a:r>
                      <a:endParaRPr lang="ru-RU" sz="1000" b="0" i="0" u="none" strike="noStrike">
                        <a:effectLst/>
                        <a:latin typeface="Arial Cyr"/>
                      </a:endParaRPr>
                    </a:p>
                  </a:txBody>
                  <a:tcPr marL="6809" marR="6809" marT="680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</a:rPr>
                        <a:t>8</a:t>
                      </a:r>
                      <a:endParaRPr lang="ru-RU" sz="1000" b="0" i="0" u="none" strike="noStrike" dirty="0">
                        <a:effectLst/>
                        <a:latin typeface="Arial Cyr"/>
                      </a:endParaRPr>
                    </a:p>
                  </a:txBody>
                  <a:tcPr marL="6809" marR="6809" marT="680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2706652"/>
              </p:ext>
            </p:extLst>
          </p:nvPr>
        </p:nvGraphicFramePr>
        <p:xfrm>
          <a:off x="251521" y="2348880"/>
          <a:ext cx="8712966" cy="338437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78904"/>
                <a:gridCol w="427262"/>
                <a:gridCol w="816825"/>
                <a:gridCol w="1093288"/>
                <a:gridCol w="980189"/>
                <a:gridCol w="1118420"/>
                <a:gridCol w="1068155"/>
                <a:gridCol w="929923"/>
              </a:tblGrid>
              <a:tr h="17757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 dirty="0">
                          <a:effectLst/>
                        </a:rPr>
                        <a:t>Персональные ЭВМ</a:t>
                      </a:r>
                      <a:endParaRPr lang="ru-RU" sz="1000" b="0" i="0" u="none" strike="noStrike" dirty="0">
                        <a:effectLst/>
                        <a:latin typeface="Arial Cyr"/>
                      </a:endParaRPr>
                    </a:p>
                  </a:txBody>
                  <a:tcPr marL="6809" marR="6809" marT="68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</a:t>
                      </a:r>
                      <a:endParaRPr lang="ru-RU" sz="1000" b="0" i="0" u="none" strike="noStrike">
                        <a:effectLst/>
                        <a:latin typeface="Arial Cyr"/>
                      </a:endParaRPr>
                    </a:p>
                  </a:txBody>
                  <a:tcPr marL="6809" marR="6809" marT="68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</a:rPr>
                        <a:t>329</a:t>
                      </a:r>
                      <a:endParaRPr lang="ru-RU" sz="1000" b="1" i="1" u="none" strike="noStrike" dirty="0">
                        <a:effectLst/>
                        <a:latin typeface="Arial Cyr"/>
                      </a:endParaRPr>
                    </a:p>
                  </a:txBody>
                  <a:tcPr marL="6809" marR="6809" marT="680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1" i="1" u="none" strike="noStrike">
                        <a:effectLst/>
                        <a:latin typeface="Arial Cyr"/>
                      </a:endParaRPr>
                    </a:p>
                  </a:txBody>
                  <a:tcPr marL="6809" marR="6809" marT="680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60</a:t>
                      </a:r>
                      <a:endParaRPr lang="ru-RU" sz="1000" b="1" i="1" u="none" strike="noStrike">
                        <a:effectLst/>
                        <a:latin typeface="Arial Cyr"/>
                      </a:endParaRPr>
                    </a:p>
                  </a:txBody>
                  <a:tcPr marL="6809" marR="6809" marT="680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1" i="1" u="none" strike="noStrike">
                        <a:effectLst/>
                        <a:latin typeface="Arial Cyr"/>
                      </a:endParaRPr>
                    </a:p>
                  </a:txBody>
                  <a:tcPr marL="6809" marR="6809" marT="680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269</a:t>
                      </a:r>
                      <a:endParaRPr lang="ru-RU" sz="1000" b="1" i="1" u="none" strike="noStrike">
                        <a:effectLst/>
                        <a:latin typeface="Arial Cyr"/>
                      </a:endParaRPr>
                    </a:p>
                  </a:txBody>
                  <a:tcPr marL="6809" marR="6809" marT="680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1" i="1" u="none" strike="noStrike">
                        <a:effectLst/>
                        <a:latin typeface="Arial Cyr"/>
                      </a:endParaRPr>
                    </a:p>
                  </a:txBody>
                  <a:tcPr marL="6809" marR="6809" marT="680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515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 dirty="0">
                          <a:effectLst/>
                        </a:rPr>
                        <a:t>из них                                    с процессором </a:t>
                      </a:r>
                      <a:r>
                        <a:rPr lang="ru-RU" sz="1000" u="none" strike="noStrike" dirty="0" err="1">
                          <a:effectLst/>
                        </a:rPr>
                        <a:t>Intel</a:t>
                      </a:r>
                      <a:r>
                        <a:rPr lang="ru-RU" sz="1000" u="none" strike="noStrike" dirty="0">
                          <a:effectLst/>
                        </a:rPr>
                        <a:t> </a:t>
                      </a:r>
                      <a:r>
                        <a:rPr lang="ru-RU" sz="1000" u="none" strike="noStrike" dirty="0" err="1">
                          <a:effectLst/>
                        </a:rPr>
                        <a:t>Pentium</a:t>
                      </a:r>
                      <a:r>
                        <a:rPr lang="ru-RU" sz="1000" u="none" strike="noStrike" dirty="0">
                          <a:effectLst/>
                        </a:rPr>
                        <a:t> IV и выше</a:t>
                      </a:r>
                      <a:endParaRPr lang="ru-RU" sz="1000" b="0" i="0" u="none" strike="noStrike" dirty="0">
                        <a:effectLst/>
                        <a:latin typeface="Arial Cyr"/>
                      </a:endParaRPr>
                    </a:p>
                  </a:txBody>
                  <a:tcPr marL="6809" marR="6809" marT="68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1.1</a:t>
                      </a:r>
                      <a:endParaRPr lang="ru-RU" sz="1000" b="0" i="0" u="none" strike="noStrike">
                        <a:effectLst/>
                        <a:latin typeface="Arial Cyr"/>
                      </a:endParaRPr>
                    </a:p>
                  </a:txBody>
                  <a:tcPr marL="6809" marR="6809" marT="68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</a:rPr>
                        <a:t>158</a:t>
                      </a:r>
                      <a:endParaRPr lang="ru-RU" sz="1000" b="1" i="1" u="none" strike="noStrike" dirty="0">
                        <a:effectLst/>
                        <a:latin typeface="Arial Cyr"/>
                      </a:endParaRPr>
                    </a:p>
                  </a:txBody>
                  <a:tcPr marL="6809" marR="6809" marT="680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1" i="1" u="none" strike="noStrike">
                        <a:effectLst/>
                        <a:latin typeface="Arial Cyr"/>
                      </a:endParaRPr>
                    </a:p>
                  </a:txBody>
                  <a:tcPr marL="6809" marR="6809" marT="680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48</a:t>
                      </a:r>
                      <a:endParaRPr lang="ru-RU" sz="1000" b="1" i="1" u="none" strike="noStrike">
                        <a:effectLst/>
                        <a:latin typeface="Arial Cyr"/>
                      </a:endParaRPr>
                    </a:p>
                  </a:txBody>
                  <a:tcPr marL="6809" marR="6809" marT="680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1" i="1" u="none" strike="noStrike">
                        <a:effectLst/>
                        <a:latin typeface="Arial Cyr"/>
                      </a:endParaRPr>
                    </a:p>
                  </a:txBody>
                  <a:tcPr marL="6809" marR="6809" marT="680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110</a:t>
                      </a:r>
                      <a:endParaRPr lang="ru-RU" sz="1000" b="1" i="1" u="none" strike="noStrike">
                        <a:effectLst/>
                        <a:latin typeface="Arial Cyr"/>
                      </a:endParaRPr>
                    </a:p>
                  </a:txBody>
                  <a:tcPr marL="6809" marR="6809" marT="680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1" i="1" u="none" strike="noStrike">
                        <a:effectLst/>
                        <a:latin typeface="Arial Cyr"/>
                      </a:endParaRPr>
                    </a:p>
                  </a:txBody>
                  <a:tcPr marL="6809" marR="6809" marT="680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57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Мобильные компьютеры (ноутбуки)</a:t>
                      </a:r>
                      <a:endParaRPr lang="ru-RU" sz="1000" b="0" i="0" u="none" strike="noStrike">
                        <a:effectLst/>
                        <a:latin typeface="Arial Cyr"/>
                      </a:endParaRPr>
                    </a:p>
                  </a:txBody>
                  <a:tcPr marL="6809" marR="6809" marT="68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2</a:t>
                      </a:r>
                      <a:endParaRPr lang="ru-RU" sz="1000" b="0" i="0" u="none" strike="noStrike">
                        <a:effectLst/>
                        <a:latin typeface="Arial Cyr"/>
                      </a:endParaRPr>
                    </a:p>
                  </a:txBody>
                  <a:tcPr marL="6809" marR="6809" marT="68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</a:rPr>
                        <a:t>2</a:t>
                      </a:r>
                      <a:endParaRPr lang="ru-RU" sz="1000" b="1" i="1" u="none" strike="noStrike" dirty="0">
                        <a:effectLst/>
                        <a:latin typeface="Arial Cyr"/>
                      </a:endParaRPr>
                    </a:p>
                  </a:txBody>
                  <a:tcPr marL="6809" marR="6809" marT="680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1" i="1" u="none" strike="noStrike">
                        <a:effectLst/>
                        <a:latin typeface="Arial Cyr"/>
                      </a:endParaRPr>
                    </a:p>
                  </a:txBody>
                  <a:tcPr marL="6809" marR="6809" marT="680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2</a:t>
                      </a:r>
                      <a:endParaRPr lang="ru-RU" sz="1000" b="1" i="1" u="none" strike="noStrike">
                        <a:effectLst/>
                        <a:latin typeface="Arial Cyr"/>
                      </a:endParaRPr>
                    </a:p>
                  </a:txBody>
                  <a:tcPr marL="6809" marR="6809" marT="680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1" i="1" u="none" strike="noStrike">
                        <a:effectLst/>
                        <a:latin typeface="Arial Cyr"/>
                      </a:endParaRPr>
                    </a:p>
                  </a:txBody>
                  <a:tcPr marL="6809" marR="6809" marT="680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1" i="1" u="none" strike="noStrike">
                        <a:effectLst/>
                        <a:latin typeface="Arial Cyr"/>
                      </a:endParaRPr>
                    </a:p>
                  </a:txBody>
                  <a:tcPr marL="6809" marR="6809" marT="680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1" i="1" u="none" strike="noStrike">
                        <a:effectLst/>
                        <a:latin typeface="Arial Cyr"/>
                      </a:endParaRPr>
                    </a:p>
                  </a:txBody>
                  <a:tcPr marL="6809" marR="6809" marT="680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515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 dirty="0">
                          <a:effectLst/>
                        </a:rPr>
                        <a:t>из них                                    с процессором </a:t>
                      </a:r>
                      <a:r>
                        <a:rPr lang="ru-RU" sz="1000" u="none" strike="noStrike" dirty="0" err="1">
                          <a:effectLst/>
                        </a:rPr>
                        <a:t>Intel</a:t>
                      </a:r>
                      <a:r>
                        <a:rPr lang="ru-RU" sz="1000" u="none" strike="noStrike" dirty="0">
                          <a:effectLst/>
                        </a:rPr>
                        <a:t> </a:t>
                      </a:r>
                      <a:r>
                        <a:rPr lang="ru-RU" sz="1000" u="none" strike="noStrike" dirty="0" err="1">
                          <a:effectLst/>
                        </a:rPr>
                        <a:t>Pentium</a:t>
                      </a:r>
                      <a:r>
                        <a:rPr lang="ru-RU" sz="1000" u="none" strike="noStrike" dirty="0">
                          <a:effectLst/>
                        </a:rPr>
                        <a:t> IV и выше</a:t>
                      </a:r>
                      <a:endParaRPr lang="ru-RU" sz="1000" b="0" i="0" u="none" strike="noStrike" dirty="0">
                        <a:effectLst/>
                        <a:latin typeface="Arial Cyr"/>
                      </a:endParaRPr>
                    </a:p>
                  </a:txBody>
                  <a:tcPr marL="6809" marR="6809" marT="68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2.1</a:t>
                      </a:r>
                      <a:endParaRPr lang="ru-RU" sz="1000" b="0" i="0" u="none" strike="noStrike">
                        <a:effectLst/>
                        <a:latin typeface="Arial Cyr"/>
                      </a:endParaRPr>
                    </a:p>
                  </a:txBody>
                  <a:tcPr marL="6809" marR="6809" marT="68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</a:rPr>
                        <a:t>2</a:t>
                      </a:r>
                      <a:endParaRPr lang="ru-RU" sz="1000" b="1" i="1" u="none" strike="noStrike" dirty="0">
                        <a:effectLst/>
                        <a:latin typeface="Arial Cyr"/>
                      </a:endParaRPr>
                    </a:p>
                  </a:txBody>
                  <a:tcPr marL="6809" marR="6809" marT="680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1" i="1" u="none" strike="noStrike">
                        <a:effectLst/>
                        <a:latin typeface="Arial Cyr"/>
                      </a:endParaRPr>
                    </a:p>
                  </a:txBody>
                  <a:tcPr marL="6809" marR="6809" marT="680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2</a:t>
                      </a:r>
                      <a:endParaRPr lang="ru-RU" sz="1000" b="1" i="1" u="none" strike="noStrike">
                        <a:effectLst/>
                        <a:latin typeface="Arial Cyr"/>
                      </a:endParaRPr>
                    </a:p>
                  </a:txBody>
                  <a:tcPr marL="6809" marR="6809" marT="680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1" i="1" u="none" strike="noStrike">
                        <a:effectLst/>
                        <a:latin typeface="Arial Cyr"/>
                      </a:endParaRPr>
                    </a:p>
                  </a:txBody>
                  <a:tcPr marL="6809" marR="6809" marT="680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1" i="1" u="none" strike="noStrike">
                        <a:effectLst/>
                        <a:latin typeface="Arial Cyr"/>
                      </a:endParaRPr>
                    </a:p>
                  </a:txBody>
                  <a:tcPr marL="6809" marR="6809" marT="680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1" i="1" u="none" strike="noStrike">
                        <a:effectLst/>
                        <a:latin typeface="Arial Cyr"/>
                      </a:endParaRPr>
                    </a:p>
                  </a:txBody>
                  <a:tcPr marL="6809" marR="6809" marT="680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0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Серверное оборудование </a:t>
                      </a:r>
                      <a:endParaRPr lang="ru-RU" sz="1000" b="0" i="0" u="none" strike="noStrike">
                        <a:effectLst/>
                        <a:latin typeface="Arial Cyr"/>
                      </a:endParaRPr>
                    </a:p>
                  </a:txBody>
                  <a:tcPr marL="6809" marR="6809" marT="68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3</a:t>
                      </a:r>
                      <a:endParaRPr lang="ru-RU" sz="1000" b="0" i="0" u="none" strike="noStrike" dirty="0">
                        <a:effectLst/>
                        <a:latin typeface="Arial Cyr"/>
                      </a:endParaRPr>
                    </a:p>
                  </a:txBody>
                  <a:tcPr marL="6809" marR="6809" marT="68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</a:rPr>
                        <a:t>13</a:t>
                      </a:r>
                      <a:endParaRPr lang="ru-RU" sz="1000" b="1" i="1" u="none" strike="noStrike" dirty="0">
                        <a:effectLst/>
                        <a:latin typeface="Arial Cyr"/>
                      </a:endParaRPr>
                    </a:p>
                  </a:txBody>
                  <a:tcPr marL="6809" marR="6809" marT="680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1" i="1" u="none" strike="noStrike">
                        <a:effectLst/>
                        <a:latin typeface="Arial Cyr"/>
                      </a:endParaRPr>
                    </a:p>
                  </a:txBody>
                  <a:tcPr marL="6809" marR="6809" marT="680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10</a:t>
                      </a:r>
                      <a:endParaRPr lang="ru-RU" sz="1000" b="1" i="1" u="none" strike="noStrike">
                        <a:effectLst/>
                        <a:latin typeface="Arial Cyr"/>
                      </a:endParaRPr>
                    </a:p>
                  </a:txBody>
                  <a:tcPr marL="6809" marR="6809" marT="680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1" i="1" u="none" strike="noStrike">
                        <a:effectLst/>
                        <a:latin typeface="Arial Cyr"/>
                      </a:endParaRPr>
                    </a:p>
                  </a:txBody>
                  <a:tcPr marL="6809" marR="6809" marT="680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3</a:t>
                      </a:r>
                      <a:endParaRPr lang="ru-RU" sz="1000" b="1" i="1" u="none" strike="noStrike">
                        <a:effectLst/>
                        <a:latin typeface="Arial Cyr"/>
                      </a:endParaRPr>
                    </a:p>
                  </a:txBody>
                  <a:tcPr marL="6809" marR="6809" marT="680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1" i="1" u="none" strike="noStrike">
                        <a:effectLst/>
                        <a:latin typeface="Arial Cyr"/>
                      </a:endParaRPr>
                    </a:p>
                  </a:txBody>
                  <a:tcPr marL="6809" marR="6809" marT="680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272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Количество компьютеров использующих следующие операционные системы:</a:t>
                      </a:r>
                      <a:endParaRPr lang="ru-RU" sz="1000" b="0" i="0" u="none" strike="noStrike">
                        <a:effectLst/>
                        <a:latin typeface="Arial Cyr"/>
                      </a:endParaRPr>
                    </a:p>
                  </a:txBody>
                  <a:tcPr marL="6809" marR="6809" marT="68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4</a:t>
                      </a:r>
                      <a:endParaRPr lang="ru-RU" sz="1000" b="0" i="0" u="none" strike="noStrike">
                        <a:effectLst/>
                        <a:latin typeface="Arial Cyr"/>
                      </a:endParaRPr>
                    </a:p>
                  </a:txBody>
                  <a:tcPr marL="6809" marR="6809" marT="68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</a:rPr>
                        <a:t>344</a:t>
                      </a:r>
                      <a:endParaRPr lang="ru-RU" sz="1000" b="1" i="1" u="none" strike="noStrike" dirty="0">
                        <a:effectLst/>
                        <a:latin typeface="Arial Cyr"/>
                      </a:endParaRPr>
                    </a:p>
                  </a:txBody>
                  <a:tcPr marL="6809" marR="6809" marT="680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</a:rPr>
                        <a:t>0</a:t>
                      </a:r>
                      <a:endParaRPr lang="ru-RU" sz="1000" b="1" i="1" u="none" strike="noStrike" dirty="0">
                        <a:effectLst/>
                        <a:latin typeface="Arial Cyr"/>
                      </a:endParaRPr>
                    </a:p>
                  </a:txBody>
                  <a:tcPr marL="6809" marR="6809" marT="680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72</a:t>
                      </a:r>
                      <a:endParaRPr lang="ru-RU" sz="1000" b="1" i="1" u="none" strike="noStrike">
                        <a:effectLst/>
                        <a:latin typeface="Arial Cyr"/>
                      </a:endParaRPr>
                    </a:p>
                  </a:txBody>
                  <a:tcPr marL="6809" marR="6809" marT="680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0</a:t>
                      </a:r>
                      <a:endParaRPr lang="ru-RU" sz="1000" b="1" i="1" u="none" strike="noStrike">
                        <a:effectLst/>
                        <a:latin typeface="Arial Cyr"/>
                      </a:endParaRPr>
                    </a:p>
                  </a:txBody>
                  <a:tcPr marL="6809" marR="6809" marT="680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272</a:t>
                      </a:r>
                      <a:endParaRPr lang="ru-RU" sz="1000" b="1" i="1" u="none" strike="noStrike">
                        <a:effectLst/>
                        <a:latin typeface="Arial Cyr"/>
                      </a:endParaRPr>
                    </a:p>
                  </a:txBody>
                  <a:tcPr marL="6809" marR="6809" marT="680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0</a:t>
                      </a:r>
                      <a:endParaRPr lang="ru-RU" sz="1000" b="1" i="1" u="none" strike="noStrike">
                        <a:effectLst/>
                        <a:latin typeface="Arial Cyr"/>
                      </a:endParaRPr>
                    </a:p>
                  </a:txBody>
                  <a:tcPr marL="6809" marR="6809" marT="680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069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MS Windows 95/ 98/ ME</a:t>
                      </a:r>
                      <a:endParaRPr lang="en-US" sz="1000" b="0" i="0" u="none" strike="noStrike">
                        <a:effectLst/>
                        <a:latin typeface="Arial Cyr"/>
                      </a:endParaRPr>
                    </a:p>
                  </a:txBody>
                  <a:tcPr marL="6809" marR="6809" marT="68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4.1</a:t>
                      </a:r>
                      <a:endParaRPr lang="ru-RU" sz="1000" b="0" i="0" u="none" strike="noStrike">
                        <a:effectLst/>
                        <a:latin typeface="Arial Cyr"/>
                      </a:endParaRPr>
                    </a:p>
                  </a:txBody>
                  <a:tcPr marL="6809" marR="6809" marT="68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0</a:t>
                      </a:r>
                      <a:endParaRPr lang="ru-RU" sz="1000" b="1" i="1" u="none" strike="noStrike">
                        <a:effectLst/>
                        <a:latin typeface="Arial Cyr"/>
                      </a:endParaRPr>
                    </a:p>
                  </a:txBody>
                  <a:tcPr marL="6809" marR="6809" marT="680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1" i="1" u="none" strike="noStrike">
                        <a:effectLst/>
                        <a:latin typeface="Arial Cyr"/>
                      </a:endParaRPr>
                    </a:p>
                  </a:txBody>
                  <a:tcPr marL="6809" marR="6809" marT="680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</a:rPr>
                        <a:t> </a:t>
                      </a:r>
                      <a:endParaRPr lang="ru-RU" sz="1000" b="1" i="1" u="none" strike="noStrike" dirty="0">
                        <a:effectLst/>
                        <a:latin typeface="Arial Cyr"/>
                      </a:endParaRPr>
                    </a:p>
                  </a:txBody>
                  <a:tcPr marL="6809" marR="6809" marT="680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1" i="1" u="none" strike="noStrike">
                        <a:effectLst/>
                        <a:latin typeface="Arial Cyr"/>
                      </a:endParaRPr>
                    </a:p>
                  </a:txBody>
                  <a:tcPr marL="6809" marR="6809" marT="680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1" i="1" u="none" strike="noStrike">
                        <a:effectLst/>
                        <a:latin typeface="Arial Cyr"/>
                      </a:endParaRPr>
                    </a:p>
                  </a:txBody>
                  <a:tcPr marL="6809" marR="6809" marT="680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1" i="1" u="none" strike="noStrike">
                        <a:effectLst/>
                        <a:latin typeface="Arial Cyr"/>
                      </a:endParaRPr>
                    </a:p>
                  </a:txBody>
                  <a:tcPr marL="6809" marR="6809" marT="680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069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MS Windows NT4</a:t>
                      </a:r>
                      <a:endParaRPr lang="en-US" sz="1000" b="0" i="0" u="none" strike="noStrike">
                        <a:effectLst/>
                        <a:latin typeface="Arial Cyr"/>
                      </a:endParaRPr>
                    </a:p>
                  </a:txBody>
                  <a:tcPr marL="6809" marR="6809" marT="68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4.2</a:t>
                      </a:r>
                      <a:endParaRPr lang="ru-RU" sz="1000" b="0" i="0" u="none" strike="noStrike">
                        <a:effectLst/>
                        <a:latin typeface="Arial Cyr"/>
                      </a:endParaRPr>
                    </a:p>
                  </a:txBody>
                  <a:tcPr marL="6809" marR="6809" marT="68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0</a:t>
                      </a:r>
                      <a:endParaRPr lang="ru-RU" sz="1000" b="1" i="1" u="none" strike="noStrike">
                        <a:effectLst/>
                        <a:latin typeface="Arial Cyr"/>
                      </a:endParaRPr>
                    </a:p>
                  </a:txBody>
                  <a:tcPr marL="6809" marR="6809" marT="680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1" i="1" u="none" strike="noStrike">
                        <a:effectLst/>
                        <a:latin typeface="Arial Cyr"/>
                      </a:endParaRPr>
                    </a:p>
                  </a:txBody>
                  <a:tcPr marL="6809" marR="6809" marT="680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1" i="1" u="none" strike="noStrike">
                        <a:effectLst/>
                        <a:latin typeface="Arial Cyr"/>
                      </a:endParaRPr>
                    </a:p>
                  </a:txBody>
                  <a:tcPr marL="6809" marR="6809" marT="680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</a:rPr>
                        <a:t> </a:t>
                      </a:r>
                      <a:endParaRPr lang="ru-RU" sz="1000" b="1" i="1" u="none" strike="noStrike" dirty="0">
                        <a:effectLst/>
                        <a:latin typeface="Arial Cyr"/>
                      </a:endParaRPr>
                    </a:p>
                  </a:txBody>
                  <a:tcPr marL="6809" marR="6809" marT="680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1" i="1" u="none" strike="noStrike">
                        <a:effectLst/>
                        <a:latin typeface="Arial Cyr"/>
                      </a:endParaRPr>
                    </a:p>
                  </a:txBody>
                  <a:tcPr marL="6809" marR="6809" marT="680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1" i="1" u="none" strike="noStrike">
                        <a:effectLst/>
                        <a:latin typeface="Arial Cyr"/>
                      </a:endParaRPr>
                    </a:p>
                  </a:txBody>
                  <a:tcPr marL="6809" marR="6809" marT="680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069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MS Windows 2000</a:t>
                      </a:r>
                      <a:endParaRPr lang="en-US" sz="1000" b="0" i="0" u="none" strike="noStrike">
                        <a:effectLst/>
                        <a:latin typeface="Arial Cyr"/>
                      </a:endParaRPr>
                    </a:p>
                  </a:txBody>
                  <a:tcPr marL="6809" marR="6809" marT="68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4.3</a:t>
                      </a:r>
                      <a:endParaRPr lang="ru-RU" sz="1000" b="0" i="0" u="none" strike="noStrike">
                        <a:effectLst/>
                        <a:latin typeface="Arial Cyr"/>
                      </a:endParaRPr>
                    </a:p>
                  </a:txBody>
                  <a:tcPr marL="6809" marR="6809" marT="68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</a:rPr>
                        <a:t>1</a:t>
                      </a:r>
                      <a:endParaRPr lang="ru-RU" sz="1000" b="1" i="1" u="none" strike="noStrike" dirty="0">
                        <a:effectLst/>
                        <a:latin typeface="Arial Cyr"/>
                      </a:endParaRPr>
                    </a:p>
                  </a:txBody>
                  <a:tcPr marL="6809" marR="6809" marT="680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1" i="1" u="none" strike="noStrike">
                        <a:effectLst/>
                        <a:latin typeface="Arial Cyr"/>
                      </a:endParaRPr>
                    </a:p>
                  </a:txBody>
                  <a:tcPr marL="6809" marR="6809" marT="680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1</a:t>
                      </a:r>
                      <a:endParaRPr lang="ru-RU" sz="1000" b="1" i="1" u="none" strike="noStrike">
                        <a:effectLst/>
                        <a:latin typeface="Arial Cyr"/>
                      </a:endParaRPr>
                    </a:p>
                  </a:txBody>
                  <a:tcPr marL="6809" marR="6809" marT="680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</a:rPr>
                        <a:t> </a:t>
                      </a:r>
                      <a:endParaRPr lang="ru-RU" sz="1000" b="1" i="1" u="none" strike="noStrike" dirty="0">
                        <a:effectLst/>
                        <a:latin typeface="Arial Cyr"/>
                      </a:endParaRPr>
                    </a:p>
                  </a:txBody>
                  <a:tcPr marL="6809" marR="6809" marT="680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</a:rPr>
                        <a:t> </a:t>
                      </a:r>
                      <a:endParaRPr lang="ru-RU" sz="1000" b="1" i="1" u="none" strike="noStrike" dirty="0">
                        <a:effectLst/>
                        <a:latin typeface="Arial Cyr"/>
                      </a:endParaRPr>
                    </a:p>
                  </a:txBody>
                  <a:tcPr marL="6809" marR="6809" marT="680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1" i="1" u="none" strike="noStrike">
                        <a:effectLst/>
                        <a:latin typeface="Arial Cyr"/>
                      </a:endParaRPr>
                    </a:p>
                  </a:txBody>
                  <a:tcPr marL="6809" marR="6809" marT="680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069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MS Windows XP</a:t>
                      </a:r>
                      <a:endParaRPr lang="en-US" sz="1000" b="0" i="0" u="none" strike="noStrike">
                        <a:effectLst/>
                        <a:latin typeface="Arial Cyr"/>
                      </a:endParaRPr>
                    </a:p>
                  </a:txBody>
                  <a:tcPr marL="6809" marR="6809" marT="68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4.4</a:t>
                      </a:r>
                      <a:endParaRPr lang="ru-RU" sz="1000" b="0" i="0" u="none" strike="noStrike">
                        <a:effectLst/>
                        <a:latin typeface="Arial Cyr"/>
                      </a:endParaRPr>
                    </a:p>
                  </a:txBody>
                  <a:tcPr marL="6809" marR="6809" marT="68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</a:rPr>
                        <a:t>152</a:t>
                      </a:r>
                      <a:endParaRPr lang="ru-RU" sz="1000" b="1" i="1" u="none" strike="noStrike" dirty="0">
                        <a:effectLst/>
                        <a:latin typeface="Arial Cyr"/>
                      </a:endParaRPr>
                    </a:p>
                  </a:txBody>
                  <a:tcPr marL="6809" marR="6809" marT="680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1" i="1" u="none" strike="noStrike">
                        <a:effectLst/>
                        <a:latin typeface="Arial Cyr"/>
                      </a:endParaRPr>
                    </a:p>
                  </a:txBody>
                  <a:tcPr marL="6809" marR="6809" marT="680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47</a:t>
                      </a:r>
                      <a:endParaRPr lang="ru-RU" sz="1000" b="1" i="1" u="none" strike="noStrike">
                        <a:effectLst/>
                        <a:latin typeface="Arial Cyr"/>
                      </a:endParaRPr>
                    </a:p>
                  </a:txBody>
                  <a:tcPr marL="6809" marR="6809" marT="680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1" i="1" u="none" strike="noStrike">
                        <a:effectLst/>
                        <a:latin typeface="Arial Cyr"/>
                      </a:endParaRPr>
                    </a:p>
                  </a:txBody>
                  <a:tcPr marL="6809" marR="6809" marT="680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</a:rPr>
                        <a:t>105</a:t>
                      </a:r>
                      <a:endParaRPr lang="ru-RU" sz="1000" b="1" i="1" u="none" strike="noStrike" dirty="0">
                        <a:effectLst/>
                        <a:latin typeface="Arial Cyr"/>
                      </a:endParaRPr>
                    </a:p>
                  </a:txBody>
                  <a:tcPr marL="6809" marR="6809" marT="680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1" i="1" u="none" strike="noStrike">
                        <a:effectLst/>
                        <a:latin typeface="Arial Cyr"/>
                      </a:endParaRPr>
                    </a:p>
                  </a:txBody>
                  <a:tcPr marL="6809" marR="6809" marT="680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069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другие</a:t>
                      </a:r>
                      <a:endParaRPr lang="ru-RU" sz="1000" b="0" i="0" u="none" strike="noStrike">
                        <a:effectLst/>
                        <a:latin typeface="Arial Cyr"/>
                      </a:endParaRPr>
                    </a:p>
                  </a:txBody>
                  <a:tcPr marL="6809" marR="6809" marT="68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4.5</a:t>
                      </a:r>
                      <a:endParaRPr lang="ru-RU" sz="1000" b="0" i="0" u="none" strike="noStrike">
                        <a:effectLst/>
                        <a:latin typeface="Arial Cyr"/>
                      </a:endParaRPr>
                    </a:p>
                  </a:txBody>
                  <a:tcPr marL="6809" marR="6809" marT="68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</a:rPr>
                        <a:t>191</a:t>
                      </a:r>
                      <a:endParaRPr lang="ru-RU" sz="1000" b="1" i="1" u="none" strike="noStrike" dirty="0">
                        <a:effectLst/>
                        <a:latin typeface="Arial Cyr"/>
                      </a:endParaRPr>
                    </a:p>
                  </a:txBody>
                  <a:tcPr marL="6809" marR="6809" marT="680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1" i="1" u="none" strike="noStrike">
                        <a:effectLst/>
                        <a:latin typeface="Arial Cyr"/>
                      </a:endParaRPr>
                    </a:p>
                  </a:txBody>
                  <a:tcPr marL="6809" marR="6809" marT="680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24</a:t>
                      </a:r>
                      <a:endParaRPr lang="ru-RU" sz="1000" b="1" i="1" u="none" strike="noStrike">
                        <a:effectLst/>
                        <a:latin typeface="Arial Cyr"/>
                      </a:endParaRPr>
                    </a:p>
                  </a:txBody>
                  <a:tcPr marL="6809" marR="6809" marT="680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1" i="1" u="none" strike="noStrike">
                        <a:effectLst/>
                        <a:latin typeface="Arial Cyr"/>
                      </a:endParaRPr>
                    </a:p>
                  </a:txBody>
                  <a:tcPr marL="6809" marR="6809" marT="680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</a:rPr>
                        <a:t>167</a:t>
                      </a:r>
                      <a:endParaRPr lang="ru-RU" sz="1000" b="1" i="1" u="none" strike="noStrike" dirty="0">
                        <a:effectLst/>
                        <a:latin typeface="Arial Cyr"/>
                      </a:endParaRPr>
                    </a:p>
                  </a:txBody>
                  <a:tcPr marL="6809" marR="6809" marT="680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1" i="1" u="none" strike="noStrike">
                        <a:effectLst/>
                        <a:latin typeface="Arial Cyr"/>
                      </a:endParaRPr>
                    </a:p>
                  </a:txBody>
                  <a:tcPr marL="6809" marR="6809" marT="680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069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Печатающие устройства и МФУ</a:t>
                      </a:r>
                      <a:endParaRPr lang="ru-RU" sz="1000" b="0" i="0" u="none" strike="noStrike">
                        <a:effectLst/>
                        <a:latin typeface="Arial Cyr"/>
                      </a:endParaRPr>
                    </a:p>
                  </a:txBody>
                  <a:tcPr marL="6809" marR="6809" marT="68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5</a:t>
                      </a:r>
                      <a:endParaRPr lang="ru-RU" sz="1000" b="0" i="0" u="none" strike="noStrike">
                        <a:effectLst/>
                        <a:latin typeface="Arial Cyr"/>
                      </a:endParaRPr>
                    </a:p>
                  </a:txBody>
                  <a:tcPr marL="6809" marR="6809" marT="68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</a:rPr>
                        <a:t>187</a:t>
                      </a:r>
                      <a:endParaRPr lang="ru-RU" sz="1000" b="1" i="1" u="none" strike="noStrike" dirty="0">
                        <a:effectLst/>
                        <a:latin typeface="Arial Cyr"/>
                      </a:endParaRPr>
                    </a:p>
                  </a:txBody>
                  <a:tcPr marL="6809" marR="6809" marT="680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1" i="1" u="none" strike="noStrike">
                        <a:effectLst/>
                        <a:latin typeface="Arial Cyr"/>
                      </a:endParaRPr>
                    </a:p>
                  </a:txBody>
                  <a:tcPr marL="6809" marR="6809" marT="680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27</a:t>
                      </a:r>
                      <a:endParaRPr lang="ru-RU" sz="1000" b="1" i="1" u="none" strike="noStrike">
                        <a:effectLst/>
                        <a:latin typeface="Arial Cyr"/>
                      </a:endParaRPr>
                    </a:p>
                  </a:txBody>
                  <a:tcPr marL="6809" marR="6809" marT="680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1" i="1" u="none" strike="noStrike">
                        <a:effectLst/>
                        <a:latin typeface="Arial Cyr"/>
                      </a:endParaRPr>
                    </a:p>
                  </a:txBody>
                  <a:tcPr marL="6809" marR="6809" marT="680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160</a:t>
                      </a:r>
                      <a:endParaRPr lang="ru-RU" sz="1000" b="1" i="1" u="none" strike="noStrike">
                        <a:effectLst/>
                        <a:latin typeface="Arial Cyr"/>
                      </a:endParaRPr>
                    </a:p>
                  </a:txBody>
                  <a:tcPr marL="6809" marR="6809" marT="680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</a:rPr>
                        <a:t> </a:t>
                      </a:r>
                      <a:endParaRPr lang="ru-RU" sz="1000" b="1" i="1" u="none" strike="noStrike" dirty="0">
                        <a:effectLst/>
                        <a:latin typeface="Arial Cyr"/>
                      </a:endParaRPr>
                    </a:p>
                  </a:txBody>
                  <a:tcPr marL="6809" marR="6809" marT="680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51767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5993" y="5661248"/>
            <a:ext cx="6512511" cy="1143000"/>
          </a:xfrm>
        </p:spPr>
        <p:txBody>
          <a:bodyPr/>
          <a:lstStyle/>
          <a:p>
            <a:pPr marL="0" indent="0">
              <a:buNone/>
            </a:pPr>
            <a:r>
              <a:rPr lang="ru-RU" sz="2800" dirty="0"/>
              <a:t>Форма №30 таб.7000 </a:t>
            </a:r>
            <a:r>
              <a:rPr lang="ru-RU" sz="2000" dirty="0"/>
              <a:t>«Оснащённость компьютерным оборудованием»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041159137"/>
              </p:ext>
            </p:extLst>
          </p:nvPr>
        </p:nvGraphicFramePr>
        <p:xfrm>
          <a:off x="251520" y="332656"/>
          <a:ext cx="8640959" cy="15920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65539"/>
                <a:gridCol w="416727"/>
                <a:gridCol w="796685"/>
                <a:gridCol w="1066331"/>
                <a:gridCol w="956021"/>
                <a:gridCol w="1090844"/>
                <a:gridCol w="1041818"/>
                <a:gridCol w="906994"/>
              </a:tblGrid>
              <a:tr h="11575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</a:rPr>
                        <a:t>1</a:t>
                      </a:r>
                      <a:endParaRPr lang="ru-RU" sz="1000" b="0" i="0" u="none" strike="noStrike" dirty="0">
                        <a:effectLst/>
                        <a:latin typeface="Arial Cyr"/>
                      </a:endParaRPr>
                    </a:p>
                  </a:txBody>
                  <a:tcPr marL="6809" marR="6809" marT="680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2</a:t>
                      </a:r>
                      <a:endParaRPr lang="ru-RU" sz="1000" b="0" i="0" u="none" strike="noStrike">
                        <a:effectLst/>
                        <a:latin typeface="Arial Cyr"/>
                      </a:endParaRPr>
                    </a:p>
                  </a:txBody>
                  <a:tcPr marL="6809" marR="6809" marT="68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3</a:t>
                      </a:r>
                      <a:endParaRPr lang="ru-RU" sz="1000" b="0" i="0" u="none" strike="noStrike">
                        <a:effectLst/>
                        <a:latin typeface="Arial Cyr"/>
                      </a:endParaRPr>
                    </a:p>
                  </a:txBody>
                  <a:tcPr marL="6809" marR="6809" marT="680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4</a:t>
                      </a:r>
                      <a:endParaRPr lang="ru-RU" sz="1000" b="0" i="0" u="none" strike="noStrike">
                        <a:effectLst/>
                        <a:latin typeface="Arial Cyr"/>
                      </a:endParaRPr>
                    </a:p>
                  </a:txBody>
                  <a:tcPr marL="6809" marR="6809" marT="680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5</a:t>
                      </a:r>
                      <a:endParaRPr lang="ru-RU" sz="1000" b="0" i="0" u="none" strike="noStrike">
                        <a:effectLst/>
                        <a:latin typeface="Arial Cyr"/>
                      </a:endParaRPr>
                    </a:p>
                  </a:txBody>
                  <a:tcPr marL="6809" marR="6809" marT="680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6</a:t>
                      </a:r>
                      <a:endParaRPr lang="ru-RU" sz="1000" b="0" i="0" u="none" strike="noStrike">
                        <a:effectLst/>
                        <a:latin typeface="Arial Cyr"/>
                      </a:endParaRPr>
                    </a:p>
                  </a:txBody>
                  <a:tcPr marL="6809" marR="6809" marT="680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7</a:t>
                      </a:r>
                      <a:endParaRPr lang="ru-RU" sz="1000" b="0" i="0" u="none" strike="noStrike">
                        <a:effectLst/>
                        <a:latin typeface="Arial Cyr"/>
                      </a:endParaRPr>
                    </a:p>
                  </a:txBody>
                  <a:tcPr marL="6809" marR="6809" marT="680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</a:rPr>
                        <a:t>8</a:t>
                      </a:r>
                      <a:endParaRPr lang="ru-RU" sz="1000" b="0" i="0" u="none" strike="noStrike" dirty="0">
                        <a:effectLst/>
                        <a:latin typeface="Arial Cyr"/>
                      </a:endParaRPr>
                    </a:p>
                  </a:txBody>
                  <a:tcPr marL="6809" marR="6809" marT="680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6666508"/>
              </p:ext>
            </p:extLst>
          </p:nvPr>
        </p:nvGraphicFramePr>
        <p:xfrm>
          <a:off x="251520" y="548680"/>
          <a:ext cx="8640960" cy="518457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65540"/>
                <a:gridCol w="416728"/>
                <a:gridCol w="796684"/>
                <a:gridCol w="1066332"/>
                <a:gridCol w="956020"/>
                <a:gridCol w="1090844"/>
                <a:gridCol w="1041817"/>
                <a:gridCol w="906995"/>
              </a:tblGrid>
              <a:tr h="49628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 dirty="0">
                          <a:effectLst/>
                        </a:rPr>
                        <a:t>Количество обособленных подсетей (внутри одного учреждения, включая подчиненные ЛПУ)</a:t>
                      </a:r>
                      <a:endParaRPr lang="ru-RU" sz="1000" b="0" i="0" u="none" strike="noStrike" dirty="0">
                        <a:effectLst/>
                        <a:latin typeface="Arial Cyr"/>
                      </a:endParaRPr>
                    </a:p>
                  </a:txBody>
                  <a:tcPr marL="6217" marR="6217" marT="621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6</a:t>
                      </a:r>
                      <a:endParaRPr lang="ru-RU" sz="1000" b="0" i="0" u="none" strike="noStrike">
                        <a:effectLst/>
                        <a:latin typeface="Arial Cyr"/>
                      </a:endParaRPr>
                    </a:p>
                  </a:txBody>
                  <a:tcPr marL="6217" marR="6217" marT="621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</a:rPr>
                        <a:t>3</a:t>
                      </a:r>
                      <a:endParaRPr lang="ru-RU" sz="1000" b="1" i="1" u="none" strike="noStrike" dirty="0">
                        <a:effectLst/>
                        <a:latin typeface="Arial Cyr"/>
                      </a:endParaRPr>
                    </a:p>
                  </a:txBody>
                  <a:tcPr marL="6217" marR="6217" marT="621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1" i="1" u="none" strike="noStrike">
                        <a:effectLst/>
                        <a:latin typeface="Arial Cyr"/>
                      </a:endParaRPr>
                    </a:p>
                  </a:txBody>
                  <a:tcPr marL="6217" marR="6217" marT="621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1</a:t>
                      </a:r>
                      <a:endParaRPr lang="ru-RU" sz="1000" b="1" i="1" u="none" strike="noStrike">
                        <a:effectLst/>
                        <a:latin typeface="Arial Cyr"/>
                      </a:endParaRPr>
                    </a:p>
                  </a:txBody>
                  <a:tcPr marL="6217" marR="6217" marT="621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1" i="1" u="none" strike="noStrike">
                        <a:effectLst/>
                        <a:latin typeface="Arial Cyr"/>
                      </a:endParaRPr>
                    </a:p>
                  </a:txBody>
                  <a:tcPr marL="6217" marR="6217" marT="621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2</a:t>
                      </a:r>
                      <a:endParaRPr lang="ru-RU" sz="1000" b="1" i="1" u="none" strike="noStrike">
                        <a:effectLst/>
                        <a:latin typeface="Arial Cyr"/>
                      </a:endParaRPr>
                    </a:p>
                  </a:txBody>
                  <a:tcPr marL="6217" marR="6217" marT="621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1" i="1" u="none" strike="noStrike">
                        <a:effectLst/>
                        <a:latin typeface="Arial Cyr"/>
                      </a:endParaRPr>
                    </a:p>
                  </a:txBody>
                  <a:tcPr marL="6217" marR="6217" marT="621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761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 dirty="0">
                          <a:effectLst/>
                        </a:rPr>
                        <a:t>Общее количество портов ЛВС во всех подразделениях учреждения</a:t>
                      </a:r>
                      <a:endParaRPr lang="ru-RU" sz="1000" b="0" i="0" u="none" strike="noStrike" dirty="0">
                        <a:effectLst/>
                        <a:latin typeface="Arial Cyr"/>
                      </a:endParaRPr>
                    </a:p>
                  </a:txBody>
                  <a:tcPr marL="6217" marR="6217" marT="621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7</a:t>
                      </a:r>
                      <a:endParaRPr lang="ru-RU" sz="1000" b="0" i="0" u="none" strike="noStrike">
                        <a:effectLst/>
                        <a:latin typeface="Arial Cyr"/>
                      </a:endParaRPr>
                    </a:p>
                  </a:txBody>
                  <a:tcPr marL="6217" marR="6217" marT="621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</a:rPr>
                        <a:t>611</a:t>
                      </a:r>
                      <a:endParaRPr lang="ru-RU" sz="1000" b="1" i="1" u="none" strike="noStrike" dirty="0">
                        <a:effectLst/>
                        <a:latin typeface="Arial Cyr"/>
                      </a:endParaRPr>
                    </a:p>
                  </a:txBody>
                  <a:tcPr marL="6217" marR="6217" marT="621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1" i="1" u="none" strike="noStrike">
                        <a:effectLst/>
                        <a:latin typeface="Arial Cyr"/>
                      </a:endParaRPr>
                    </a:p>
                  </a:txBody>
                  <a:tcPr marL="6217" marR="6217" marT="621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63</a:t>
                      </a:r>
                      <a:endParaRPr lang="ru-RU" sz="1000" b="1" i="1" u="none" strike="noStrike">
                        <a:effectLst/>
                        <a:latin typeface="Arial Cyr"/>
                      </a:endParaRPr>
                    </a:p>
                  </a:txBody>
                  <a:tcPr marL="6217" marR="6217" marT="621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1" i="1" u="none" strike="noStrike">
                        <a:effectLst/>
                        <a:latin typeface="Arial Cyr"/>
                      </a:endParaRPr>
                    </a:p>
                  </a:txBody>
                  <a:tcPr marL="6217" marR="6217" marT="621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548</a:t>
                      </a:r>
                      <a:endParaRPr lang="ru-RU" sz="1000" b="1" i="1" u="none" strike="noStrike">
                        <a:effectLst/>
                        <a:latin typeface="Arial Cyr"/>
                      </a:endParaRPr>
                    </a:p>
                  </a:txBody>
                  <a:tcPr marL="6217" marR="6217" marT="621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1" i="1" u="none" strike="noStrike">
                        <a:effectLst/>
                        <a:latin typeface="Arial Cyr"/>
                      </a:endParaRPr>
                    </a:p>
                  </a:txBody>
                  <a:tcPr marL="6217" marR="6217" marT="621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223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 dirty="0">
                          <a:effectLst/>
                        </a:rPr>
                        <a:t>Количество точек подключения к ведомственной корпоративной сети связи по типам подключения</a:t>
                      </a:r>
                      <a:endParaRPr lang="ru-RU" sz="1000" b="0" i="0" u="none" strike="noStrike" dirty="0">
                        <a:effectLst/>
                        <a:latin typeface="Arial Cyr"/>
                      </a:endParaRPr>
                    </a:p>
                  </a:txBody>
                  <a:tcPr marL="6217" marR="6217" marT="621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8</a:t>
                      </a:r>
                      <a:endParaRPr lang="ru-RU" sz="1000" b="0" i="0" u="none" strike="noStrike" dirty="0">
                        <a:effectLst/>
                        <a:latin typeface="Arial Cyr"/>
                      </a:endParaRPr>
                    </a:p>
                  </a:txBody>
                  <a:tcPr marL="6217" marR="6217" marT="621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</a:rPr>
                        <a:t>1</a:t>
                      </a:r>
                      <a:endParaRPr lang="ru-RU" sz="1000" b="1" i="1" u="none" strike="noStrike" dirty="0">
                        <a:effectLst/>
                        <a:latin typeface="Arial Cyr"/>
                      </a:endParaRPr>
                    </a:p>
                  </a:txBody>
                  <a:tcPr marL="6217" marR="6217" marT="621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0</a:t>
                      </a:r>
                      <a:endParaRPr lang="ru-RU" sz="1000" b="1" i="1" u="none" strike="noStrike">
                        <a:effectLst/>
                        <a:latin typeface="Arial Cyr"/>
                      </a:endParaRPr>
                    </a:p>
                  </a:txBody>
                  <a:tcPr marL="6217" marR="6217" marT="621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0</a:t>
                      </a:r>
                      <a:endParaRPr lang="ru-RU" sz="1000" b="1" i="1" u="none" strike="noStrike">
                        <a:effectLst/>
                        <a:latin typeface="Arial Cyr"/>
                      </a:endParaRPr>
                    </a:p>
                  </a:txBody>
                  <a:tcPr marL="6217" marR="6217" marT="621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0</a:t>
                      </a:r>
                      <a:endParaRPr lang="ru-RU" sz="1000" b="1" i="1" u="none" strike="noStrike">
                        <a:effectLst/>
                        <a:latin typeface="Arial Cyr"/>
                      </a:endParaRPr>
                    </a:p>
                  </a:txBody>
                  <a:tcPr marL="6217" marR="6217" marT="621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1</a:t>
                      </a:r>
                      <a:endParaRPr lang="ru-RU" sz="1000" b="1" i="1" u="none" strike="noStrike">
                        <a:effectLst/>
                        <a:latin typeface="Arial Cyr"/>
                      </a:endParaRPr>
                    </a:p>
                  </a:txBody>
                  <a:tcPr marL="6217" marR="6217" marT="621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0</a:t>
                      </a:r>
                      <a:endParaRPr lang="ru-RU" sz="1000" b="1" i="1" u="none" strike="noStrike">
                        <a:effectLst/>
                        <a:latin typeface="Arial Cyr"/>
                      </a:endParaRPr>
                    </a:p>
                  </a:txBody>
                  <a:tcPr marL="6217" marR="6217" marT="621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62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из них:                                   коммутируемый (модемный)</a:t>
                      </a:r>
                      <a:endParaRPr lang="ru-RU" sz="1000" b="0" i="0" u="none" strike="noStrike">
                        <a:effectLst/>
                        <a:latin typeface="Arial Cyr"/>
                      </a:endParaRPr>
                    </a:p>
                  </a:txBody>
                  <a:tcPr marL="6217" marR="6217" marT="621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8.1</a:t>
                      </a:r>
                      <a:endParaRPr lang="ru-RU" sz="1000" b="0" i="0" u="none" strike="noStrike">
                        <a:effectLst/>
                        <a:latin typeface="Arial Cyr"/>
                      </a:endParaRPr>
                    </a:p>
                  </a:txBody>
                  <a:tcPr marL="6217" marR="6217" marT="621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</a:rPr>
                        <a:t>0</a:t>
                      </a:r>
                      <a:endParaRPr lang="ru-RU" sz="1000" b="1" i="1" u="none" strike="noStrike" dirty="0">
                        <a:effectLst/>
                        <a:latin typeface="Arial Cyr"/>
                      </a:endParaRPr>
                    </a:p>
                  </a:txBody>
                  <a:tcPr marL="6217" marR="6217" marT="621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1" i="1" u="none" strike="noStrike">
                        <a:effectLst/>
                        <a:latin typeface="Arial Cyr"/>
                      </a:endParaRPr>
                    </a:p>
                  </a:txBody>
                  <a:tcPr marL="6217" marR="6217" marT="621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1" i="1" u="none" strike="noStrike">
                        <a:effectLst/>
                        <a:latin typeface="Arial Cyr"/>
                      </a:endParaRPr>
                    </a:p>
                  </a:txBody>
                  <a:tcPr marL="6217" marR="6217" marT="621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1" i="1" u="none" strike="noStrike">
                        <a:effectLst/>
                        <a:latin typeface="Arial Cyr"/>
                      </a:endParaRPr>
                    </a:p>
                  </a:txBody>
                  <a:tcPr marL="6217" marR="6217" marT="621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1" i="1" u="none" strike="noStrike">
                        <a:effectLst/>
                        <a:latin typeface="Arial Cyr"/>
                      </a:endParaRPr>
                    </a:p>
                  </a:txBody>
                  <a:tcPr marL="6217" marR="6217" marT="621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1" i="1" u="none" strike="noStrike">
                        <a:effectLst/>
                        <a:latin typeface="Arial Cyr"/>
                      </a:endParaRPr>
                    </a:p>
                  </a:txBody>
                  <a:tcPr marL="6217" marR="6217" marT="621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247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широкополосный доступ по технологии xDSL</a:t>
                      </a:r>
                      <a:endParaRPr lang="ru-RU" sz="1000" b="0" i="0" u="none" strike="noStrike">
                        <a:effectLst/>
                        <a:latin typeface="Arial Cyr"/>
                      </a:endParaRPr>
                    </a:p>
                  </a:txBody>
                  <a:tcPr marL="6217" marR="6217" marT="621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8.2</a:t>
                      </a:r>
                      <a:endParaRPr lang="ru-RU" sz="1000" b="0" i="0" u="none" strike="noStrike">
                        <a:effectLst/>
                        <a:latin typeface="Arial Cyr"/>
                      </a:endParaRPr>
                    </a:p>
                  </a:txBody>
                  <a:tcPr marL="6217" marR="6217" marT="621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0</a:t>
                      </a:r>
                      <a:endParaRPr lang="ru-RU" sz="1000" b="1" i="1" u="none" strike="noStrike">
                        <a:effectLst/>
                        <a:latin typeface="Arial Cyr"/>
                      </a:endParaRPr>
                    </a:p>
                  </a:txBody>
                  <a:tcPr marL="6217" marR="6217" marT="621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</a:rPr>
                        <a:t> </a:t>
                      </a:r>
                      <a:endParaRPr lang="ru-RU" sz="1000" b="1" i="1" u="none" strike="noStrike" dirty="0">
                        <a:effectLst/>
                        <a:latin typeface="Arial Cyr"/>
                      </a:endParaRPr>
                    </a:p>
                  </a:txBody>
                  <a:tcPr marL="6217" marR="6217" marT="621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1" i="1" u="none" strike="noStrike">
                        <a:effectLst/>
                        <a:latin typeface="Arial Cyr"/>
                      </a:endParaRPr>
                    </a:p>
                  </a:txBody>
                  <a:tcPr marL="6217" marR="6217" marT="621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1" i="1" u="none" strike="noStrike">
                        <a:effectLst/>
                        <a:latin typeface="Arial Cyr"/>
                      </a:endParaRPr>
                    </a:p>
                  </a:txBody>
                  <a:tcPr marL="6217" marR="6217" marT="621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1" i="1" u="none" strike="noStrike">
                        <a:effectLst/>
                        <a:latin typeface="Arial Cyr"/>
                      </a:endParaRPr>
                    </a:p>
                  </a:txBody>
                  <a:tcPr marL="6217" marR="6217" marT="621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1" i="1" u="none" strike="noStrike">
                        <a:effectLst/>
                        <a:latin typeface="Arial Cyr"/>
                      </a:endParaRPr>
                    </a:p>
                  </a:txBody>
                  <a:tcPr marL="6217" marR="6217" marT="621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138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оптоволокно</a:t>
                      </a:r>
                      <a:endParaRPr lang="ru-RU" sz="1000" b="0" i="0" u="none" strike="noStrike">
                        <a:effectLst/>
                        <a:latin typeface="Arial Cyr"/>
                      </a:endParaRPr>
                    </a:p>
                  </a:txBody>
                  <a:tcPr marL="6217" marR="6217" marT="621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8.3</a:t>
                      </a:r>
                      <a:endParaRPr lang="ru-RU" sz="1000" b="0" i="0" u="none" strike="noStrike">
                        <a:effectLst/>
                        <a:latin typeface="Arial Cyr"/>
                      </a:endParaRPr>
                    </a:p>
                  </a:txBody>
                  <a:tcPr marL="6217" marR="6217" marT="621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1</a:t>
                      </a:r>
                      <a:endParaRPr lang="ru-RU" sz="1000" b="1" i="1" u="none" strike="noStrike">
                        <a:effectLst/>
                        <a:latin typeface="Arial Cyr"/>
                      </a:endParaRPr>
                    </a:p>
                  </a:txBody>
                  <a:tcPr marL="6217" marR="6217" marT="621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</a:rPr>
                        <a:t> </a:t>
                      </a:r>
                      <a:endParaRPr lang="ru-RU" sz="1000" b="1" i="1" u="none" strike="noStrike" dirty="0">
                        <a:effectLst/>
                        <a:latin typeface="Arial Cyr"/>
                      </a:endParaRPr>
                    </a:p>
                  </a:txBody>
                  <a:tcPr marL="6217" marR="6217" marT="621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1" i="1" u="none" strike="noStrike">
                        <a:effectLst/>
                        <a:latin typeface="Arial Cyr"/>
                      </a:endParaRPr>
                    </a:p>
                  </a:txBody>
                  <a:tcPr marL="6217" marR="6217" marT="621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1" i="1" u="none" strike="noStrike">
                        <a:effectLst/>
                        <a:latin typeface="Arial Cyr"/>
                      </a:endParaRPr>
                    </a:p>
                  </a:txBody>
                  <a:tcPr marL="6217" marR="6217" marT="621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1</a:t>
                      </a:r>
                      <a:endParaRPr lang="ru-RU" sz="1000" b="1" i="1" u="none" strike="noStrike">
                        <a:effectLst/>
                        <a:latin typeface="Arial Cyr"/>
                      </a:endParaRPr>
                    </a:p>
                  </a:txBody>
                  <a:tcPr marL="6217" marR="6217" marT="621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1" i="1" u="none" strike="noStrike">
                        <a:effectLst/>
                        <a:latin typeface="Arial Cyr"/>
                      </a:endParaRPr>
                    </a:p>
                  </a:txBody>
                  <a:tcPr marL="6217" marR="6217" marT="621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138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радиодоступ</a:t>
                      </a:r>
                      <a:endParaRPr lang="ru-RU" sz="1000" b="0" i="0" u="none" strike="noStrike">
                        <a:effectLst/>
                        <a:latin typeface="Arial Cyr"/>
                      </a:endParaRPr>
                    </a:p>
                  </a:txBody>
                  <a:tcPr marL="6217" marR="6217" marT="621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8.4</a:t>
                      </a:r>
                      <a:endParaRPr lang="ru-RU" sz="1000" b="0" i="0" u="none" strike="noStrike">
                        <a:effectLst/>
                        <a:latin typeface="Arial Cyr"/>
                      </a:endParaRPr>
                    </a:p>
                  </a:txBody>
                  <a:tcPr marL="6217" marR="6217" marT="621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0</a:t>
                      </a:r>
                      <a:endParaRPr lang="ru-RU" sz="1000" b="1" i="1" u="none" strike="noStrike">
                        <a:effectLst/>
                        <a:latin typeface="Arial Cyr"/>
                      </a:endParaRPr>
                    </a:p>
                  </a:txBody>
                  <a:tcPr marL="6217" marR="6217" marT="621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</a:rPr>
                        <a:t> </a:t>
                      </a:r>
                      <a:endParaRPr lang="ru-RU" sz="1000" b="1" i="1" u="none" strike="noStrike" dirty="0">
                        <a:effectLst/>
                        <a:latin typeface="Arial Cyr"/>
                      </a:endParaRPr>
                    </a:p>
                  </a:txBody>
                  <a:tcPr marL="6217" marR="6217" marT="621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1" i="1" u="none" strike="noStrike">
                        <a:effectLst/>
                        <a:latin typeface="Arial Cyr"/>
                      </a:endParaRPr>
                    </a:p>
                  </a:txBody>
                  <a:tcPr marL="6217" marR="6217" marT="621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1" i="1" u="none" strike="noStrike">
                        <a:effectLst/>
                        <a:latin typeface="Arial Cyr"/>
                      </a:endParaRPr>
                    </a:p>
                  </a:txBody>
                  <a:tcPr marL="6217" marR="6217" marT="621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1" i="1" u="none" strike="noStrike">
                        <a:effectLst/>
                        <a:latin typeface="Arial Cyr"/>
                      </a:endParaRPr>
                    </a:p>
                  </a:txBody>
                  <a:tcPr marL="6217" marR="6217" marT="621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1" i="1" u="none" strike="noStrike">
                        <a:effectLst/>
                        <a:latin typeface="Arial Cyr"/>
                      </a:endParaRPr>
                    </a:p>
                  </a:txBody>
                  <a:tcPr marL="6217" marR="6217" marT="621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138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спутниковый канал</a:t>
                      </a:r>
                      <a:endParaRPr lang="ru-RU" sz="1000" b="0" i="0" u="none" strike="noStrike">
                        <a:effectLst/>
                        <a:latin typeface="Arial Cyr"/>
                      </a:endParaRPr>
                    </a:p>
                  </a:txBody>
                  <a:tcPr marL="6217" marR="6217" marT="621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8.5</a:t>
                      </a:r>
                      <a:endParaRPr lang="ru-RU" sz="1000" b="0" i="0" u="none" strike="noStrike">
                        <a:effectLst/>
                        <a:latin typeface="Arial Cyr"/>
                      </a:endParaRPr>
                    </a:p>
                  </a:txBody>
                  <a:tcPr marL="6217" marR="6217" marT="621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0</a:t>
                      </a:r>
                      <a:endParaRPr lang="ru-RU" sz="1000" b="1" i="1" u="none" strike="noStrike">
                        <a:effectLst/>
                        <a:latin typeface="Arial Cyr"/>
                      </a:endParaRPr>
                    </a:p>
                  </a:txBody>
                  <a:tcPr marL="6217" marR="6217" marT="621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1" i="1" u="none" strike="noStrike">
                        <a:effectLst/>
                        <a:latin typeface="Arial Cyr"/>
                      </a:endParaRPr>
                    </a:p>
                  </a:txBody>
                  <a:tcPr marL="6217" marR="6217" marT="621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1" i="1" u="none" strike="noStrike">
                        <a:effectLst/>
                        <a:latin typeface="Arial Cyr"/>
                      </a:endParaRPr>
                    </a:p>
                  </a:txBody>
                  <a:tcPr marL="6217" marR="6217" marT="621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1" i="1" u="none" strike="noStrike">
                        <a:effectLst/>
                        <a:latin typeface="Arial Cyr"/>
                      </a:endParaRPr>
                    </a:p>
                  </a:txBody>
                  <a:tcPr marL="6217" marR="6217" marT="621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1" i="1" u="none" strike="noStrike">
                        <a:effectLst/>
                        <a:latin typeface="Arial Cyr"/>
                      </a:endParaRPr>
                    </a:p>
                  </a:txBody>
                  <a:tcPr marL="6217" marR="6217" marT="621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1" i="1" u="none" strike="noStrike">
                        <a:effectLst/>
                        <a:latin typeface="Arial Cyr"/>
                      </a:endParaRPr>
                    </a:p>
                  </a:txBody>
                  <a:tcPr marL="6217" marR="6217" marT="621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90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VPN через сеть общего пользования</a:t>
                      </a:r>
                      <a:endParaRPr lang="ru-RU" sz="1000" b="0" i="0" u="none" strike="noStrike">
                        <a:effectLst/>
                        <a:latin typeface="Arial Cyr"/>
                      </a:endParaRPr>
                    </a:p>
                  </a:txBody>
                  <a:tcPr marL="6217" marR="6217" marT="621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8.6</a:t>
                      </a:r>
                      <a:endParaRPr lang="ru-RU" sz="1000" b="0" i="0" u="none" strike="noStrike">
                        <a:effectLst/>
                        <a:latin typeface="Arial Cyr"/>
                      </a:endParaRPr>
                    </a:p>
                  </a:txBody>
                  <a:tcPr marL="6217" marR="6217" marT="621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0</a:t>
                      </a:r>
                      <a:endParaRPr lang="ru-RU" sz="1000" b="1" i="1" u="none" strike="noStrike">
                        <a:effectLst/>
                        <a:latin typeface="Arial Cyr"/>
                      </a:endParaRPr>
                    </a:p>
                  </a:txBody>
                  <a:tcPr marL="6217" marR="6217" marT="621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1" i="1" u="none" strike="noStrike">
                        <a:effectLst/>
                        <a:latin typeface="Arial Cyr"/>
                      </a:endParaRPr>
                    </a:p>
                  </a:txBody>
                  <a:tcPr marL="6217" marR="6217" marT="621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</a:rPr>
                        <a:t> </a:t>
                      </a:r>
                      <a:endParaRPr lang="ru-RU" sz="1000" b="1" i="1" u="none" strike="noStrike" dirty="0">
                        <a:effectLst/>
                        <a:latin typeface="Arial Cyr"/>
                      </a:endParaRPr>
                    </a:p>
                  </a:txBody>
                  <a:tcPr marL="6217" marR="6217" marT="621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1" i="1" u="none" strike="noStrike">
                        <a:effectLst/>
                        <a:latin typeface="Arial Cyr"/>
                      </a:endParaRPr>
                    </a:p>
                  </a:txBody>
                  <a:tcPr marL="6217" marR="6217" marT="621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1" i="1" u="none" strike="noStrike">
                        <a:effectLst/>
                        <a:latin typeface="Arial Cyr"/>
                      </a:endParaRPr>
                    </a:p>
                  </a:txBody>
                  <a:tcPr marL="6217" marR="6217" marT="621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1" i="1" u="none" strike="noStrike">
                        <a:effectLst/>
                        <a:latin typeface="Arial Cyr"/>
                      </a:endParaRPr>
                    </a:p>
                  </a:txBody>
                  <a:tcPr marL="6217" marR="6217" marT="621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62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Количество точек подключения к сети Интернет по типам подключения </a:t>
                      </a:r>
                      <a:endParaRPr lang="ru-RU" sz="1000" b="0" i="0" u="none" strike="noStrike">
                        <a:effectLst/>
                        <a:latin typeface="Arial Cyr"/>
                      </a:endParaRPr>
                    </a:p>
                  </a:txBody>
                  <a:tcPr marL="6217" marR="6217" marT="621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9</a:t>
                      </a:r>
                      <a:endParaRPr lang="ru-RU" sz="1000" b="0" i="0" u="none" strike="noStrike">
                        <a:effectLst/>
                        <a:latin typeface="Arial Cyr"/>
                      </a:endParaRPr>
                    </a:p>
                  </a:txBody>
                  <a:tcPr marL="6217" marR="6217" marT="621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2</a:t>
                      </a:r>
                      <a:endParaRPr lang="ru-RU" sz="1000" b="1" i="1" u="none" strike="noStrike">
                        <a:effectLst/>
                        <a:latin typeface="Arial Cyr"/>
                      </a:endParaRPr>
                    </a:p>
                  </a:txBody>
                  <a:tcPr marL="6217" marR="6217" marT="621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0</a:t>
                      </a:r>
                      <a:endParaRPr lang="ru-RU" sz="1000" b="1" i="1" u="none" strike="noStrike">
                        <a:effectLst/>
                        <a:latin typeface="Arial Cyr"/>
                      </a:endParaRPr>
                    </a:p>
                  </a:txBody>
                  <a:tcPr marL="6217" marR="6217" marT="621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</a:rPr>
                        <a:t>0</a:t>
                      </a:r>
                      <a:endParaRPr lang="ru-RU" sz="1000" b="1" i="1" u="none" strike="noStrike" dirty="0">
                        <a:effectLst/>
                        <a:latin typeface="Arial Cyr"/>
                      </a:endParaRPr>
                    </a:p>
                  </a:txBody>
                  <a:tcPr marL="6217" marR="6217" marT="621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0</a:t>
                      </a:r>
                      <a:endParaRPr lang="ru-RU" sz="1000" b="1" i="1" u="none" strike="noStrike">
                        <a:effectLst/>
                        <a:latin typeface="Arial Cyr"/>
                      </a:endParaRPr>
                    </a:p>
                  </a:txBody>
                  <a:tcPr marL="6217" marR="6217" marT="621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2</a:t>
                      </a:r>
                      <a:endParaRPr lang="ru-RU" sz="1000" b="1" i="1" u="none" strike="noStrike">
                        <a:effectLst/>
                        <a:latin typeface="Arial Cyr"/>
                      </a:endParaRPr>
                    </a:p>
                  </a:txBody>
                  <a:tcPr marL="6217" marR="6217" marT="621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0</a:t>
                      </a:r>
                      <a:endParaRPr lang="ru-RU" sz="1000" b="1" i="1" u="none" strike="noStrike">
                        <a:effectLst/>
                        <a:latin typeface="Arial Cyr"/>
                      </a:endParaRPr>
                    </a:p>
                  </a:txBody>
                  <a:tcPr marL="6217" marR="6217" marT="621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62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из них:                                   коммутируемый (модемный)</a:t>
                      </a:r>
                      <a:endParaRPr lang="ru-RU" sz="1000" b="0" i="0" u="none" strike="noStrike">
                        <a:effectLst/>
                        <a:latin typeface="Arial Cyr"/>
                      </a:endParaRPr>
                    </a:p>
                  </a:txBody>
                  <a:tcPr marL="6217" marR="6217" marT="621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9.1</a:t>
                      </a:r>
                      <a:endParaRPr lang="ru-RU" sz="1000" b="0" i="0" u="none" strike="noStrike">
                        <a:effectLst/>
                        <a:latin typeface="Arial Cyr"/>
                      </a:endParaRPr>
                    </a:p>
                  </a:txBody>
                  <a:tcPr marL="6217" marR="6217" marT="621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0</a:t>
                      </a:r>
                      <a:endParaRPr lang="ru-RU" sz="1000" b="1" i="1" u="none" strike="noStrike">
                        <a:effectLst/>
                        <a:latin typeface="Arial Cyr"/>
                      </a:endParaRPr>
                    </a:p>
                  </a:txBody>
                  <a:tcPr marL="6217" marR="6217" marT="621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1" i="1" u="none" strike="noStrike">
                        <a:effectLst/>
                        <a:latin typeface="Arial Cyr"/>
                      </a:endParaRPr>
                    </a:p>
                  </a:txBody>
                  <a:tcPr marL="6217" marR="6217" marT="621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1" i="1" u="none" strike="noStrike">
                        <a:effectLst/>
                        <a:latin typeface="Arial Cyr"/>
                      </a:endParaRPr>
                    </a:p>
                  </a:txBody>
                  <a:tcPr marL="6217" marR="6217" marT="621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</a:rPr>
                        <a:t> </a:t>
                      </a:r>
                      <a:endParaRPr lang="ru-RU" sz="1000" b="1" i="1" u="none" strike="noStrike" dirty="0">
                        <a:effectLst/>
                        <a:latin typeface="Arial Cyr"/>
                      </a:endParaRPr>
                    </a:p>
                  </a:txBody>
                  <a:tcPr marL="6217" marR="6217" marT="621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1" i="1" u="none" strike="noStrike">
                        <a:effectLst/>
                        <a:latin typeface="Arial Cyr"/>
                      </a:endParaRPr>
                    </a:p>
                  </a:txBody>
                  <a:tcPr marL="6217" marR="6217" marT="621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1" i="1" u="none" strike="noStrike">
                        <a:effectLst/>
                        <a:latin typeface="Arial Cyr"/>
                      </a:endParaRPr>
                    </a:p>
                  </a:txBody>
                  <a:tcPr marL="6217" marR="6217" marT="621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247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широкополосный доступ по технологии xDSL</a:t>
                      </a:r>
                      <a:endParaRPr lang="ru-RU" sz="1000" b="0" i="0" u="none" strike="noStrike">
                        <a:effectLst/>
                        <a:latin typeface="Arial Cyr"/>
                      </a:endParaRPr>
                    </a:p>
                  </a:txBody>
                  <a:tcPr marL="6217" marR="6217" marT="621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9.2</a:t>
                      </a:r>
                      <a:endParaRPr lang="ru-RU" sz="1000" b="0" i="0" u="none" strike="noStrike">
                        <a:effectLst/>
                        <a:latin typeface="Arial Cyr"/>
                      </a:endParaRPr>
                    </a:p>
                  </a:txBody>
                  <a:tcPr marL="6217" marR="6217" marT="621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0</a:t>
                      </a:r>
                      <a:endParaRPr lang="ru-RU" sz="1000" b="1" i="1" u="none" strike="noStrike">
                        <a:effectLst/>
                        <a:latin typeface="Arial Cyr"/>
                      </a:endParaRPr>
                    </a:p>
                  </a:txBody>
                  <a:tcPr marL="6217" marR="6217" marT="621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1" i="1" u="none" strike="noStrike">
                        <a:effectLst/>
                        <a:latin typeface="Arial Cyr"/>
                      </a:endParaRPr>
                    </a:p>
                  </a:txBody>
                  <a:tcPr marL="6217" marR="6217" marT="621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1" i="1" u="none" strike="noStrike">
                        <a:effectLst/>
                        <a:latin typeface="Arial Cyr"/>
                      </a:endParaRPr>
                    </a:p>
                  </a:txBody>
                  <a:tcPr marL="6217" marR="6217" marT="621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</a:rPr>
                        <a:t> </a:t>
                      </a:r>
                      <a:endParaRPr lang="ru-RU" sz="1000" b="1" i="1" u="none" strike="noStrike" dirty="0">
                        <a:effectLst/>
                        <a:latin typeface="Arial Cyr"/>
                      </a:endParaRPr>
                    </a:p>
                  </a:txBody>
                  <a:tcPr marL="6217" marR="6217" marT="621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</a:rPr>
                        <a:t> </a:t>
                      </a:r>
                      <a:endParaRPr lang="ru-RU" sz="1000" b="1" i="1" u="none" strike="noStrike" dirty="0">
                        <a:effectLst/>
                        <a:latin typeface="Arial Cyr"/>
                      </a:endParaRPr>
                    </a:p>
                  </a:txBody>
                  <a:tcPr marL="6217" marR="6217" marT="621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1" i="1" u="none" strike="noStrike">
                        <a:effectLst/>
                        <a:latin typeface="Arial Cyr"/>
                      </a:endParaRPr>
                    </a:p>
                  </a:txBody>
                  <a:tcPr marL="6217" marR="6217" marT="621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138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оптоволокно</a:t>
                      </a:r>
                      <a:endParaRPr lang="ru-RU" sz="1000" b="0" i="0" u="none" strike="noStrike">
                        <a:effectLst/>
                        <a:latin typeface="Arial Cyr"/>
                      </a:endParaRPr>
                    </a:p>
                  </a:txBody>
                  <a:tcPr marL="6217" marR="6217" marT="621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9.3</a:t>
                      </a:r>
                      <a:endParaRPr lang="ru-RU" sz="1000" b="0" i="0" u="none" strike="noStrike">
                        <a:effectLst/>
                        <a:latin typeface="Arial Cyr"/>
                      </a:endParaRPr>
                    </a:p>
                  </a:txBody>
                  <a:tcPr marL="6217" marR="6217" marT="621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2</a:t>
                      </a:r>
                      <a:endParaRPr lang="ru-RU" sz="1000" b="1" i="1" u="none" strike="noStrike">
                        <a:effectLst/>
                        <a:latin typeface="Arial Cyr"/>
                      </a:endParaRPr>
                    </a:p>
                  </a:txBody>
                  <a:tcPr marL="6217" marR="6217" marT="621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1" i="1" u="none" strike="noStrike">
                        <a:effectLst/>
                        <a:latin typeface="Arial Cyr"/>
                      </a:endParaRPr>
                    </a:p>
                  </a:txBody>
                  <a:tcPr marL="6217" marR="6217" marT="621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1" i="1" u="none" strike="noStrike">
                        <a:effectLst/>
                        <a:latin typeface="Arial Cyr"/>
                      </a:endParaRPr>
                    </a:p>
                  </a:txBody>
                  <a:tcPr marL="6217" marR="6217" marT="621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</a:rPr>
                        <a:t> </a:t>
                      </a:r>
                      <a:endParaRPr lang="ru-RU" sz="1000" b="1" i="1" u="none" strike="noStrike" dirty="0">
                        <a:effectLst/>
                        <a:latin typeface="Arial Cyr"/>
                      </a:endParaRPr>
                    </a:p>
                  </a:txBody>
                  <a:tcPr marL="6217" marR="6217" marT="621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</a:rPr>
                        <a:t>2</a:t>
                      </a:r>
                      <a:endParaRPr lang="ru-RU" sz="1000" b="1" i="1" u="none" strike="noStrike" dirty="0">
                        <a:effectLst/>
                        <a:latin typeface="Arial Cyr"/>
                      </a:endParaRPr>
                    </a:p>
                  </a:txBody>
                  <a:tcPr marL="6217" marR="6217" marT="621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1" i="1" u="none" strike="noStrike">
                        <a:effectLst/>
                        <a:latin typeface="Arial Cyr"/>
                      </a:endParaRPr>
                    </a:p>
                  </a:txBody>
                  <a:tcPr marL="6217" marR="6217" marT="621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19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радиодоступ</a:t>
                      </a:r>
                      <a:endParaRPr lang="ru-RU" sz="1000" b="0" i="0" u="none" strike="noStrike">
                        <a:effectLst/>
                        <a:latin typeface="Arial Cyr"/>
                      </a:endParaRPr>
                    </a:p>
                  </a:txBody>
                  <a:tcPr marL="6217" marR="6217" marT="621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9.4</a:t>
                      </a:r>
                      <a:endParaRPr lang="ru-RU" sz="1000" b="0" i="0" u="none" strike="noStrike">
                        <a:effectLst/>
                        <a:latin typeface="Arial Cyr"/>
                      </a:endParaRPr>
                    </a:p>
                  </a:txBody>
                  <a:tcPr marL="6217" marR="6217" marT="621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0</a:t>
                      </a:r>
                      <a:endParaRPr lang="ru-RU" sz="1000" b="1" i="1" u="none" strike="noStrike">
                        <a:effectLst/>
                        <a:latin typeface="Arial Cyr"/>
                      </a:endParaRPr>
                    </a:p>
                  </a:txBody>
                  <a:tcPr marL="6217" marR="6217" marT="621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1" i="1" u="none" strike="noStrike">
                        <a:effectLst/>
                        <a:latin typeface="Arial Cyr"/>
                      </a:endParaRPr>
                    </a:p>
                  </a:txBody>
                  <a:tcPr marL="6217" marR="6217" marT="621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1" i="1" u="none" strike="noStrike">
                        <a:effectLst/>
                        <a:latin typeface="Arial Cyr"/>
                      </a:endParaRPr>
                    </a:p>
                  </a:txBody>
                  <a:tcPr marL="6217" marR="6217" marT="621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1" i="1" u="none" strike="noStrike">
                        <a:effectLst/>
                        <a:latin typeface="Arial Cyr"/>
                      </a:endParaRPr>
                    </a:p>
                  </a:txBody>
                  <a:tcPr marL="6217" marR="6217" marT="621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</a:rPr>
                        <a:t> </a:t>
                      </a:r>
                      <a:endParaRPr lang="ru-RU" sz="1000" b="1" i="1" u="none" strike="noStrike" dirty="0">
                        <a:effectLst/>
                        <a:latin typeface="Arial Cyr"/>
                      </a:endParaRPr>
                    </a:p>
                  </a:txBody>
                  <a:tcPr marL="6217" marR="6217" marT="621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1" i="1" u="none" strike="noStrike">
                        <a:effectLst/>
                        <a:latin typeface="Arial Cyr"/>
                      </a:endParaRPr>
                    </a:p>
                  </a:txBody>
                  <a:tcPr marL="6217" marR="6217" marT="621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814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спутниковый канал</a:t>
                      </a:r>
                      <a:endParaRPr lang="ru-RU" sz="1000" b="0" i="0" u="none" strike="noStrike">
                        <a:effectLst/>
                        <a:latin typeface="Arial Cyr"/>
                      </a:endParaRPr>
                    </a:p>
                  </a:txBody>
                  <a:tcPr marL="6217" marR="6217" marT="621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9.5</a:t>
                      </a:r>
                      <a:endParaRPr lang="ru-RU" sz="1000" b="0" i="0" u="none" strike="noStrike">
                        <a:effectLst/>
                        <a:latin typeface="Arial Cyr"/>
                      </a:endParaRPr>
                    </a:p>
                  </a:txBody>
                  <a:tcPr marL="6217" marR="6217" marT="621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0</a:t>
                      </a:r>
                      <a:endParaRPr lang="ru-RU" sz="1000" b="1" i="1" u="none" strike="noStrike">
                        <a:effectLst/>
                        <a:latin typeface="Arial Cyr"/>
                      </a:endParaRPr>
                    </a:p>
                  </a:txBody>
                  <a:tcPr marL="6217" marR="6217" marT="621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1" i="1" u="none" strike="noStrike">
                        <a:effectLst/>
                        <a:latin typeface="Arial Cyr"/>
                      </a:endParaRPr>
                    </a:p>
                  </a:txBody>
                  <a:tcPr marL="6217" marR="6217" marT="621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1" i="1" u="none" strike="noStrike">
                        <a:effectLst/>
                        <a:latin typeface="Arial Cyr"/>
                      </a:endParaRPr>
                    </a:p>
                  </a:txBody>
                  <a:tcPr marL="6217" marR="6217" marT="621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1" i="1" u="none" strike="noStrike">
                        <a:effectLst/>
                        <a:latin typeface="Arial Cyr"/>
                      </a:endParaRPr>
                    </a:p>
                  </a:txBody>
                  <a:tcPr marL="6217" marR="6217" marT="621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</a:rPr>
                        <a:t> </a:t>
                      </a:r>
                      <a:endParaRPr lang="ru-RU" sz="1000" b="1" i="1" u="none" strike="noStrike" dirty="0">
                        <a:effectLst/>
                        <a:latin typeface="Arial Cyr"/>
                      </a:endParaRPr>
                    </a:p>
                  </a:txBody>
                  <a:tcPr marL="6217" marR="6217" marT="621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1" i="1" u="none" strike="noStrike">
                        <a:effectLst/>
                        <a:latin typeface="Arial Cyr"/>
                      </a:endParaRPr>
                    </a:p>
                  </a:txBody>
                  <a:tcPr marL="6217" marR="6217" marT="621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814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VPN через сеть общего пользования</a:t>
                      </a:r>
                      <a:endParaRPr lang="ru-RU" sz="1000" b="0" i="0" u="none" strike="noStrike">
                        <a:effectLst/>
                        <a:latin typeface="Arial Cyr"/>
                      </a:endParaRPr>
                    </a:p>
                  </a:txBody>
                  <a:tcPr marL="6217" marR="6217" marT="621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9.6</a:t>
                      </a:r>
                      <a:endParaRPr lang="ru-RU" sz="1000" b="0" i="0" u="none" strike="noStrike">
                        <a:effectLst/>
                        <a:latin typeface="Arial Cyr"/>
                      </a:endParaRPr>
                    </a:p>
                  </a:txBody>
                  <a:tcPr marL="6217" marR="6217" marT="621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0</a:t>
                      </a:r>
                      <a:endParaRPr lang="ru-RU" sz="1000" b="1" i="1" u="none" strike="noStrike">
                        <a:effectLst/>
                        <a:latin typeface="Arial Cyr"/>
                      </a:endParaRPr>
                    </a:p>
                  </a:txBody>
                  <a:tcPr marL="6217" marR="6217" marT="621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1" i="1" u="none" strike="noStrike">
                        <a:effectLst/>
                        <a:latin typeface="Arial Cyr"/>
                      </a:endParaRPr>
                    </a:p>
                  </a:txBody>
                  <a:tcPr marL="6217" marR="6217" marT="621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1" i="1" u="none" strike="noStrike">
                        <a:effectLst/>
                        <a:latin typeface="Arial Cyr"/>
                      </a:endParaRPr>
                    </a:p>
                  </a:txBody>
                  <a:tcPr marL="6217" marR="6217" marT="621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1" i="1" u="none" strike="noStrike">
                        <a:effectLst/>
                        <a:latin typeface="Arial Cyr"/>
                      </a:endParaRPr>
                    </a:p>
                  </a:txBody>
                  <a:tcPr marL="6217" marR="6217" marT="621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</a:rPr>
                        <a:t> </a:t>
                      </a:r>
                      <a:endParaRPr lang="ru-RU" sz="1000" b="1" i="1" u="none" strike="noStrike" dirty="0">
                        <a:effectLst/>
                        <a:latin typeface="Arial Cyr"/>
                      </a:endParaRPr>
                    </a:p>
                  </a:txBody>
                  <a:tcPr marL="6217" marR="6217" marT="621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1" i="1" u="none" strike="noStrike">
                        <a:effectLst/>
                        <a:latin typeface="Arial Cyr"/>
                      </a:endParaRPr>
                    </a:p>
                  </a:txBody>
                  <a:tcPr marL="6217" marR="6217" marT="621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871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Оборудование для видеоконференцсвязи (количество комплектов)</a:t>
                      </a:r>
                      <a:endParaRPr lang="ru-RU" sz="1000" b="0" i="0" u="none" strike="noStrike">
                        <a:effectLst/>
                        <a:latin typeface="Arial Cyr"/>
                      </a:endParaRPr>
                    </a:p>
                  </a:txBody>
                  <a:tcPr marL="6217" marR="6217" marT="621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10</a:t>
                      </a:r>
                      <a:endParaRPr lang="ru-RU" sz="1000" b="0" i="0" u="none" strike="noStrike">
                        <a:effectLst/>
                        <a:latin typeface="Arial Cyr"/>
                      </a:endParaRPr>
                    </a:p>
                  </a:txBody>
                  <a:tcPr marL="6217" marR="6217" marT="621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2</a:t>
                      </a:r>
                      <a:endParaRPr lang="ru-RU" sz="1000" b="1" i="1" u="none" strike="noStrike">
                        <a:effectLst/>
                        <a:latin typeface="Arial Cyr"/>
                      </a:endParaRPr>
                    </a:p>
                  </a:txBody>
                  <a:tcPr marL="6217" marR="6217" marT="621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1" i="1" u="none" strike="noStrike">
                        <a:effectLst/>
                        <a:latin typeface="Arial Cyr"/>
                      </a:endParaRPr>
                    </a:p>
                  </a:txBody>
                  <a:tcPr marL="6217" marR="6217" marT="621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1" i="1" u="none" strike="noStrike">
                        <a:effectLst/>
                        <a:latin typeface="Arial Cyr"/>
                      </a:endParaRPr>
                    </a:p>
                  </a:txBody>
                  <a:tcPr marL="6217" marR="6217" marT="621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1" i="1" u="none" strike="noStrike">
                        <a:effectLst/>
                        <a:latin typeface="Arial Cyr"/>
                      </a:endParaRPr>
                    </a:p>
                  </a:txBody>
                  <a:tcPr marL="6217" marR="6217" marT="621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2</a:t>
                      </a:r>
                      <a:endParaRPr lang="ru-RU" sz="1000" b="1" i="1" u="none" strike="noStrike">
                        <a:effectLst/>
                        <a:latin typeface="Arial Cyr"/>
                      </a:endParaRPr>
                    </a:p>
                  </a:txBody>
                  <a:tcPr marL="6217" marR="6217" marT="621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</a:rPr>
                        <a:t> </a:t>
                      </a:r>
                      <a:endParaRPr lang="ru-RU" sz="1000" b="1" i="1" u="none" strike="noStrike" dirty="0">
                        <a:effectLst/>
                        <a:latin typeface="Arial Cyr"/>
                      </a:endParaRPr>
                    </a:p>
                  </a:txBody>
                  <a:tcPr marL="6217" marR="6217" marT="621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31734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20326294">
            <a:off x="1043608" y="2708920"/>
            <a:ext cx="6512511" cy="1143000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Спасибо за внимание!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3122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5993" y="5670376"/>
            <a:ext cx="6512511" cy="1143000"/>
          </a:xfrm>
        </p:spPr>
        <p:txBody>
          <a:bodyPr/>
          <a:lstStyle/>
          <a:p>
            <a:pPr marL="0" indent="0">
              <a:buNone/>
            </a:pPr>
            <a:r>
              <a:rPr lang="ru-RU" sz="2800" dirty="0" smtClean="0"/>
              <a:t>Раздел </a:t>
            </a:r>
            <a:r>
              <a:rPr lang="en-US" sz="2800" dirty="0" smtClean="0"/>
              <a:t>I</a:t>
            </a:r>
            <a:r>
              <a:rPr lang="ru-RU" dirty="0" smtClean="0"/>
              <a:t> </a:t>
            </a:r>
            <a:r>
              <a:rPr lang="ru-RU" sz="2000" dirty="0" smtClean="0"/>
              <a:t>«Характеристика ЛПУ»</a:t>
            </a:r>
            <a:endParaRPr lang="ru-RU" sz="20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4046379536"/>
              </p:ext>
            </p:extLst>
          </p:nvPr>
        </p:nvGraphicFramePr>
        <p:xfrm>
          <a:off x="611560" y="1556792"/>
          <a:ext cx="8208912" cy="360198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85480"/>
                <a:gridCol w="4253875"/>
                <a:gridCol w="1271588"/>
                <a:gridCol w="2097969"/>
              </a:tblGrid>
              <a:tr h="317873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>
                          <a:effectLst/>
                        </a:rPr>
                        <a:t>1.1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23" marR="7123" marT="712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 dirty="0">
                          <a:effectLst/>
                        </a:rPr>
                        <a:t>Количество медицинского персонала всего (врачи + средний медперсонал)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23" marR="7123" marT="712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6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23" marR="7123" marT="71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23" marR="7123" marT="71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317873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>
                          <a:effectLst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23" marR="7123" marT="712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из них: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23" marR="7123" marT="712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23" marR="7123" marT="71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23" marR="7123" marT="71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317873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>
                          <a:effectLst/>
                        </a:rPr>
                        <a:t>1.2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23" marR="7123" marT="712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effectLst/>
                        </a:rPr>
                        <a:t>врачебный персонал (включая </a:t>
                      </a:r>
                      <a:r>
                        <a:rPr lang="ru-RU" sz="1100" u="none" strike="noStrike" dirty="0" err="1">
                          <a:effectLst/>
                        </a:rPr>
                        <a:t>параклиническую</a:t>
                      </a:r>
                      <a:r>
                        <a:rPr lang="ru-RU" sz="1100" u="none" strike="noStrike" dirty="0">
                          <a:effectLst/>
                        </a:rPr>
                        <a:t> службу)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23" marR="7123" marT="712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6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23" marR="7123" marT="71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23" marR="7123" marT="71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317873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>
                          <a:effectLst/>
                        </a:rPr>
                        <a:t>1.3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23" marR="7123" marT="712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effectLst/>
                        </a:rPr>
                        <a:t>средний медицинский персонал (включая </a:t>
                      </a:r>
                      <a:r>
                        <a:rPr lang="ru-RU" sz="1100" u="none" strike="noStrike" dirty="0" err="1">
                          <a:effectLst/>
                        </a:rPr>
                        <a:t>параклиническую</a:t>
                      </a:r>
                      <a:r>
                        <a:rPr lang="ru-RU" sz="1100" u="none" strike="noStrike" dirty="0">
                          <a:effectLst/>
                        </a:rPr>
                        <a:t> службу)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23" marR="7123" marT="712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23" marR="7123" marT="71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23" marR="7123" marT="71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524491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>
                          <a:effectLst/>
                        </a:rPr>
                        <a:t>1.4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23" marR="7123" marT="712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 dirty="0">
                          <a:effectLst/>
                        </a:rPr>
                        <a:t>Количество медицинских работников на один современный персональный компьютер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23" marR="7123" marT="712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0,9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23" marR="7123" marT="71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23" marR="7123" marT="71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77879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>
                          <a:effectLst/>
                        </a:rPr>
                        <a:t>1.5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23" marR="7123" marT="712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 dirty="0">
                          <a:effectLst/>
                        </a:rPr>
                        <a:t>Количество медицинских работников прошедших обучение по работе в "Региональной информационной системой в сфере здравоохранения Амурской области" ("РИСЗ АО")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23" marR="7123" marT="712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6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23" marR="7123" marT="71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23" marR="7123" marT="71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317873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23" marR="7123" marT="712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из них: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23" marR="7123" marT="712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23" marR="7123" marT="71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23" marR="7123" marT="71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317873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>
                          <a:effectLst/>
                        </a:rPr>
                        <a:t>1.6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23" marR="7123" marT="712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врачебный персонал (включая параклиническую службу)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23" marR="7123" marT="712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6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23" marR="7123" marT="71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23" marR="7123" marT="71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317873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>
                          <a:effectLst/>
                        </a:rPr>
                        <a:t>1.7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23" marR="7123" marT="712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средний медицинский персонал (включая параклиническую службу)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23" marR="7123" marT="712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23" marR="7123" marT="71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23" marR="7123" marT="71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0918455"/>
              </p:ext>
            </p:extLst>
          </p:nvPr>
        </p:nvGraphicFramePr>
        <p:xfrm>
          <a:off x="611560" y="404664"/>
          <a:ext cx="8208912" cy="101296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85480"/>
                <a:gridCol w="4253875"/>
                <a:gridCol w="1271588"/>
                <a:gridCol w="2097969"/>
              </a:tblGrid>
              <a:tr h="67742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№ п/п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23" marR="7123" marT="71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Описание характеристик информационной и технологической инфраструктуры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23" marR="7123" marT="71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По состоянию на 31.12.2015 г. (абсолютные данные)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23" marR="7123" marT="71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Потребность для обеспечения  100% уровня  технической оснащенности учреждения и функционирования "РИСЗ АО"  в полном объеме.                  Всего (количество)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23" marR="7123" marT="71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03565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5993" y="5670376"/>
            <a:ext cx="6512511" cy="1143000"/>
          </a:xfrm>
        </p:spPr>
        <p:txBody>
          <a:bodyPr/>
          <a:lstStyle/>
          <a:p>
            <a:pPr marL="0" indent="0">
              <a:buNone/>
            </a:pPr>
            <a:r>
              <a:rPr lang="ru-RU" sz="2800" dirty="0" smtClean="0"/>
              <a:t>Раздел </a:t>
            </a:r>
            <a:r>
              <a:rPr lang="en-US" sz="2800" dirty="0" smtClean="0"/>
              <a:t>II</a:t>
            </a:r>
            <a:r>
              <a:rPr lang="ru-RU" sz="2800" dirty="0" smtClean="0"/>
              <a:t> </a:t>
            </a:r>
            <a:r>
              <a:rPr lang="ru-RU" sz="2000" dirty="0" smtClean="0"/>
              <a:t>«Штаты по информационным технологиям»</a:t>
            </a:r>
            <a:endParaRPr lang="ru-RU" sz="20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886069683"/>
              </p:ext>
            </p:extLst>
          </p:nvPr>
        </p:nvGraphicFramePr>
        <p:xfrm>
          <a:off x="611560" y="1628800"/>
          <a:ext cx="8208912" cy="348878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85479"/>
                <a:gridCol w="4253876"/>
                <a:gridCol w="1271588"/>
                <a:gridCol w="2097969"/>
              </a:tblGrid>
              <a:tr h="317816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>
                          <a:effectLst/>
                        </a:rPr>
                        <a:t>2.1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23" marR="7123" marT="712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 dirty="0">
                          <a:effectLst/>
                        </a:rPr>
                        <a:t>Количество штатов по информационных технологиям, всего/занято: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23" marR="7123" marT="712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6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23" marR="7123" marT="71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23" marR="7123" marT="71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317816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23" marR="7123" marT="712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 dirty="0">
                          <a:effectLst/>
                        </a:rPr>
                        <a:t>из них: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23" marR="7123" marT="712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23" marR="7123" marT="71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23" marR="7123" marT="71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317816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>
                          <a:effectLst/>
                        </a:rPr>
                        <a:t>2.2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23" marR="7123" marT="712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 dirty="0">
                          <a:effectLst/>
                        </a:rPr>
                        <a:t>Начальники отдела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23" marR="7123" marT="712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1,0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23" marR="7123" marT="71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23" marR="7123" marT="71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317816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>
                          <a:effectLst/>
                        </a:rPr>
                        <a:t>2.3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23" marR="7123" marT="712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 dirty="0">
                          <a:effectLst/>
                        </a:rPr>
                        <a:t>Системные администраторы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23" marR="7123" marT="712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23" marR="7123" marT="71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23" marR="7123" marT="71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317816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>
                          <a:effectLst/>
                        </a:rPr>
                        <a:t>2.4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23" marR="7123" marT="712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>
                          <a:effectLst/>
                        </a:rPr>
                        <a:t>Инженеры-программисты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23" marR="7123" marT="712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5,0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23" marR="7123" marT="71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23" marR="7123" marT="71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317816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>
                          <a:effectLst/>
                        </a:rPr>
                        <a:t>2.5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23" marR="7123" marT="712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 dirty="0">
                          <a:effectLst/>
                        </a:rPr>
                        <a:t>Администраторы безопасности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23" marR="7123" marT="712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23" marR="7123" marT="71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23" marR="7123" marT="71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778649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>
                          <a:effectLst/>
                        </a:rPr>
                        <a:t>2.6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23" marR="7123" marT="712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 dirty="0">
                          <a:effectLst/>
                        </a:rPr>
                        <a:t>Наличие структурного подразделения по технической защите конфиденциальной информации и персональных данных (приложить приказ о создании).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23" marR="7123" marT="712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23" marR="7123" marT="71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23" marR="7123" marT="71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778649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>
                          <a:effectLst/>
                        </a:rPr>
                        <a:t>2.7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23" marR="7123" marT="712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>
                          <a:effectLst/>
                        </a:rPr>
                        <a:t>Наличие специалиста, ответственного  по технической защите конфиденциальной информации и персональных данных (приложить приказ о назначении).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23" marR="7123" marT="712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1,00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23" marR="7123" marT="71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23" marR="7123" marT="71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2542928"/>
              </p:ext>
            </p:extLst>
          </p:nvPr>
        </p:nvGraphicFramePr>
        <p:xfrm>
          <a:off x="611560" y="476672"/>
          <a:ext cx="8208912" cy="101296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85480"/>
                <a:gridCol w="4253875"/>
                <a:gridCol w="1271588"/>
                <a:gridCol w="2097969"/>
              </a:tblGrid>
              <a:tr h="67742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№ п/п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23" marR="7123" marT="71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Описание характеристик информационной и технологической инфраструктуры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23" marR="7123" marT="71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По состоянию на 31.12.2015 г. (абсолютные данные)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23" marR="7123" marT="71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Потребность для обеспечения  100% уровня  технической оснащенности учреждения и функционирования "РИСЗ АО"  в полном объеме.                  Всего (количество)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23" marR="7123" marT="71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25146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5993" y="5670376"/>
            <a:ext cx="6512511" cy="1143000"/>
          </a:xfrm>
        </p:spPr>
        <p:txBody>
          <a:bodyPr/>
          <a:lstStyle/>
          <a:p>
            <a:pPr marL="0" indent="0">
              <a:buNone/>
            </a:pPr>
            <a:r>
              <a:rPr lang="ru-RU" sz="2800" dirty="0" smtClean="0"/>
              <a:t>Раздел </a:t>
            </a:r>
            <a:r>
              <a:rPr lang="en-US" sz="2800" dirty="0" smtClean="0"/>
              <a:t>III</a:t>
            </a:r>
            <a:r>
              <a:rPr lang="ru-RU" sz="2800" dirty="0" smtClean="0"/>
              <a:t> </a:t>
            </a:r>
            <a:r>
              <a:rPr lang="ru-RU" sz="2000" dirty="0" smtClean="0"/>
              <a:t>«Характеристика технической инфраструктуры ЛПУ»</a:t>
            </a:r>
            <a:endParaRPr lang="ru-RU" sz="20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0548215"/>
              </p:ext>
            </p:extLst>
          </p:nvPr>
        </p:nvGraphicFramePr>
        <p:xfrm>
          <a:off x="611560" y="1556792"/>
          <a:ext cx="8208912" cy="402485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18016"/>
                <a:gridCol w="4291520"/>
                <a:gridCol w="1282841"/>
                <a:gridCol w="2116535"/>
              </a:tblGrid>
              <a:tr h="21581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>
                          <a:effectLst/>
                        </a:rPr>
                        <a:t>3.1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23" marR="7123" marT="712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>
                          <a:effectLst/>
                        </a:rPr>
                        <a:t>Персональных ЭВМ (общее количество): 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23" marR="7123" marT="71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>
                          <a:effectLst/>
                        </a:rPr>
                        <a:t>30,00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23" marR="7123" marT="712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>
                          <a:effectLst/>
                        </a:rPr>
                        <a:t> 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23" marR="7123" marT="712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21581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>
                          <a:effectLst/>
                        </a:rPr>
                        <a:t>3.2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23" marR="7123" marT="712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>
                          <a:effectLst/>
                        </a:rPr>
                        <a:t>для адм./хоз.персонала: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23" marR="7123" marT="712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>
                          <a:effectLst/>
                        </a:rPr>
                        <a:t>22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23" marR="7123" marT="712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23" marR="7123" marT="712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81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>
                          <a:effectLst/>
                        </a:rPr>
                        <a:t>3.3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23" marR="7123" marT="712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 dirty="0">
                          <a:effectLst/>
                        </a:rPr>
                        <a:t>для медицинского персонала: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23" marR="7123" marT="712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>
                          <a:effectLst/>
                        </a:rPr>
                        <a:t>8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23" marR="7123" marT="712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23" marR="7123" marT="712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6087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>
                          <a:effectLst/>
                        </a:rPr>
                        <a:t>3.4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23" marR="7123" marT="712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 dirty="0">
                          <a:effectLst/>
                        </a:rPr>
                        <a:t>Из них персональные ЭВМ с процессором </a:t>
                      </a:r>
                      <a:r>
                        <a:rPr lang="ru-RU" sz="1100" u="none" strike="noStrike" dirty="0" err="1">
                          <a:effectLst/>
                        </a:rPr>
                        <a:t>Intel</a:t>
                      </a:r>
                      <a:r>
                        <a:rPr lang="ru-RU" sz="1100" u="none" strike="noStrike" dirty="0">
                          <a:effectLst/>
                        </a:rPr>
                        <a:t> </a:t>
                      </a:r>
                      <a:r>
                        <a:rPr lang="ru-RU" sz="1100" u="none" strike="noStrike" dirty="0" err="1">
                          <a:effectLst/>
                        </a:rPr>
                        <a:t>Pentium</a:t>
                      </a:r>
                      <a:r>
                        <a:rPr lang="ru-RU" sz="1100" u="none" strike="noStrike" dirty="0">
                          <a:effectLst/>
                        </a:rPr>
                        <a:t> IV  и выше (общее количество): 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23" marR="7123" marT="712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24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23" marR="7123" marT="71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23" marR="7123" marT="71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21581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>
                          <a:effectLst/>
                        </a:rPr>
                        <a:t>3.5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23" marR="7123" marT="712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 dirty="0">
                          <a:effectLst/>
                        </a:rPr>
                        <a:t>для адм./</a:t>
                      </a:r>
                      <a:r>
                        <a:rPr lang="ru-RU" sz="1100" u="none" strike="noStrike" dirty="0" err="1">
                          <a:effectLst/>
                        </a:rPr>
                        <a:t>хоз.персонала</a:t>
                      </a:r>
                      <a:r>
                        <a:rPr lang="ru-RU" sz="1100" u="none" strike="noStrike" dirty="0">
                          <a:effectLst/>
                        </a:rPr>
                        <a:t>: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23" marR="7123" marT="712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17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23" marR="7123" marT="71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23" marR="7123" marT="71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81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>
                          <a:effectLst/>
                        </a:rPr>
                        <a:t>3.6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23" marR="7123" marT="712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>
                          <a:effectLst/>
                        </a:rPr>
                        <a:t>для медицинского персонала: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23" marR="7123" marT="712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7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23" marR="7123" marT="71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23" marR="7123" marT="71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81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>
                          <a:effectLst/>
                        </a:rPr>
                        <a:t>3.7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23" marR="7123" marT="712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>
                          <a:effectLst/>
                        </a:rPr>
                        <a:t>Бездисковые рабочие станции/тонкий клиент: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23" marR="7123" marT="712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23" marR="7123" marT="71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23" marR="7123" marT="71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21581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>
                          <a:effectLst/>
                        </a:rPr>
                        <a:t>3.8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23" marR="7123" marT="712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>
                          <a:effectLst/>
                        </a:rPr>
                        <a:t>для адм./хоз.персонала: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23" marR="7123" marT="712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23" marR="7123" marT="71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23" marR="7123" marT="71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81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>
                          <a:effectLst/>
                        </a:rPr>
                        <a:t>3.9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23" marR="7123" marT="712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>
                          <a:effectLst/>
                        </a:rPr>
                        <a:t>для медицинского персонала: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23" marR="7123" marT="712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23" marR="7123" marT="71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23" marR="7123" marT="71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81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>
                          <a:effectLst/>
                        </a:rPr>
                        <a:t>3.10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23" marR="7123" marT="712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 dirty="0">
                          <a:effectLst/>
                        </a:rPr>
                        <a:t>Мобильные компьютеры  (ноутбуки) из них: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23" marR="7123" marT="712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4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23" marR="7123" marT="71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23" marR="7123" marT="71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21581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>
                          <a:effectLst/>
                        </a:rPr>
                        <a:t>3.11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23" marR="7123" marT="712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 dirty="0">
                          <a:effectLst/>
                        </a:rPr>
                        <a:t>для адм./хоз. персонала: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23" marR="7123" marT="712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4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23" marR="7123" marT="71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23" marR="7123" marT="71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81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>
                          <a:effectLst/>
                        </a:rPr>
                        <a:t>3.12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23" marR="7123" marT="712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>
                          <a:effectLst/>
                        </a:rPr>
                        <a:t>для медицинского персонала: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23" marR="7123" marT="712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23" marR="7123" marT="71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23" marR="7123" marT="71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81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>
                          <a:effectLst/>
                        </a:rPr>
                        <a:t>3.13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23" marR="7123" marT="712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>
                          <a:effectLst/>
                        </a:rPr>
                        <a:t>Печатающие устройства и МФУ (общее количество):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23" marR="7123" marT="712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13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23" marR="7123" marT="71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23" marR="7123" marT="71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21581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>
                          <a:effectLst/>
                        </a:rPr>
                        <a:t>3.14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23" marR="7123" marT="712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>
                          <a:effectLst/>
                        </a:rPr>
                        <a:t>для адм./хоз. персонала: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23" marR="7123" marT="712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10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23" marR="7123" marT="71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23" marR="7123" marT="71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81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>
                          <a:effectLst/>
                        </a:rPr>
                        <a:t>3.15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23" marR="7123" marT="712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>
                          <a:effectLst/>
                        </a:rPr>
                        <a:t>для медицинского персонала: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23" marR="7123" marT="712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3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23" marR="7123" marT="71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23" marR="7123" marT="71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81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>
                          <a:effectLst/>
                        </a:rPr>
                        <a:t>3.16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23" marR="7123" marT="712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>
                          <a:effectLst/>
                        </a:rPr>
                        <a:t>Сканеры двумерного штрих-кода: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23" marR="7123" marT="712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23" marR="7123" marT="71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23" marR="7123" marT="71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81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>
                          <a:effectLst/>
                        </a:rPr>
                        <a:t>3.17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23" marR="7123" marT="712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>
                          <a:effectLst/>
                        </a:rPr>
                        <a:t>Чековые принтеры: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23" marR="7123" marT="712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23" marR="7123" marT="71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23" marR="7123" marT="71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81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>
                          <a:effectLst/>
                        </a:rPr>
                        <a:t>3.18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23" marR="7123" marT="712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>
                          <a:effectLst/>
                        </a:rPr>
                        <a:t>Считыватели смарт-карт: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23" marR="7123" marT="712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23" marR="7123" marT="71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23" marR="7123" marT="71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2168402"/>
              </p:ext>
            </p:extLst>
          </p:nvPr>
        </p:nvGraphicFramePr>
        <p:xfrm>
          <a:off x="611560" y="404664"/>
          <a:ext cx="8208912" cy="101296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85480"/>
                <a:gridCol w="4253875"/>
                <a:gridCol w="1271588"/>
                <a:gridCol w="2097969"/>
              </a:tblGrid>
              <a:tr h="67742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№ п/п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23" marR="7123" marT="71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Описание характеристик информационной и технологической инфраструктуры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23" marR="7123" marT="71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По состоянию на 31.12.2015 г. (абсолютные данные)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23" marR="7123" marT="71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Потребность для обеспечения  100% уровня  технической оснащенности учреждения и функционирования "РИСЗ АО"  в полном объеме.                  Всего (количество)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23" marR="7123" marT="71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5197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5993" y="5670376"/>
            <a:ext cx="6512511" cy="1143000"/>
          </a:xfrm>
        </p:spPr>
        <p:txBody>
          <a:bodyPr/>
          <a:lstStyle/>
          <a:p>
            <a:pPr marL="0" indent="0">
              <a:buNone/>
            </a:pPr>
            <a:r>
              <a:rPr lang="ru-RU" sz="2800" dirty="0" smtClean="0"/>
              <a:t>Раздел </a:t>
            </a:r>
            <a:r>
              <a:rPr lang="en-US" sz="2800" dirty="0" smtClean="0"/>
              <a:t>IV</a:t>
            </a:r>
            <a:r>
              <a:rPr lang="ru-RU" sz="2800" dirty="0" smtClean="0"/>
              <a:t> </a:t>
            </a:r>
            <a:r>
              <a:rPr lang="ru-RU" sz="2000" dirty="0" smtClean="0"/>
              <a:t>«Сетевое и серверное техническое обеспечение»</a:t>
            </a:r>
            <a:endParaRPr lang="ru-RU" sz="20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651427878"/>
              </p:ext>
            </p:extLst>
          </p:nvPr>
        </p:nvGraphicFramePr>
        <p:xfrm>
          <a:off x="611561" y="1556792"/>
          <a:ext cx="8208912" cy="305709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85481"/>
                <a:gridCol w="4253875"/>
                <a:gridCol w="1271587"/>
                <a:gridCol w="2097969"/>
              </a:tblGrid>
              <a:tr h="253736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>
                          <a:effectLst/>
                        </a:rPr>
                        <a:t>4.1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23" marR="7123" marT="712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>
                          <a:effectLst/>
                        </a:rPr>
                        <a:t>Наличие выделенного серверного помещения (Да/Нет):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23" marR="7123" marT="712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да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23" marR="7123" marT="71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23" marR="7123" marT="71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3736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>
                          <a:effectLst/>
                        </a:rPr>
                        <a:t>4.2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23" marR="7123" marT="712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 dirty="0">
                          <a:effectLst/>
                        </a:rPr>
                        <a:t>Наличие системы кондиционирования в выделенном серверном помещении: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23" marR="7123" marT="712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да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23" marR="7123" marT="71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23" marR="7123" marT="71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3736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>
                          <a:effectLst/>
                        </a:rPr>
                        <a:t>4.3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23" marR="7123" marT="712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 dirty="0">
                          <a:effectLst/>
                        </a:rPr>
                        <a:t>Сервера (общее количество):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23" marR="7123" marT="712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6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23" marR="7123" marT="71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23" marR="7123" marT="71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253736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23" marR="7123" marT="712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 dirty="0">
                          <a:effectLst/>
                        </a:rPr>
                        <a:t>из них: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23" marR="7123" marT="712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23" marR="7123" marT="71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23" marR="7123" marT="71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253736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>
                          <a:effectLst/>
                        </a:rPr>
                        <a:t>4.4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23" marR="7123" marT="712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 dirty="0">
                          <a:effectLst/>
                        </a:rPr>
                        <a:t>для адм./хоз. Деятельности: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23" marR="7123" marT="712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23" marR="7123" marT="71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23" marR="7123" marT="71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3736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>
                          <a:effectLst/>
                        </a:rPr>
                        <a:t>4.5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23" marR="7123" marT="712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 dirty="0">
                          <a:effectLst/>
                        </a:rPr>
                        <a:t>для автоматизации лечебного процесса: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23" marR="7123" marT="712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4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23" marR="7123" marT="71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23" marR="7123" marT="71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3736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>
                          <a:effectLst/>
                        </a:rPr>
                        <a:t>4.6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23" marR="7123" marT="712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 dirty="0">
                          <a:effectLst/>
                        </a:rPr>
                        <a:t>многофункциональные: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23" marR="7123" marT="712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23" marR="7123" marT="71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23" marR="7123" marT="71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3736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>
                          <a:effectLst/>
                        </a:rPr>
                        <a:t>4.7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23" marR="7123" marT="712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 dirty="0">
                          <a:effectLst/>
                        </a:rPr>
                        <a:t>управление и поддержка инфраструктуры: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23" marR="7123" marT="712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23" marR="7123" marT="71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23" marR="7123" marT="71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3736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>
                          <a:effectLst/>
                        </a:rPr>
                        <a:t>4.8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23" marR="7123" marT="712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>
                          <a:effectLst/>
                        </a:rPr>
                        <a:t>Маршрутизаторы (общее количество):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23" marR="7123" marT="712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4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23" marR="7123" marT="71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23" marR="7123" marT="71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3736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>
                          <a:effectLst/>
                        </a:rPr>
                        <a:t>4.9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23" marR="7123" marT="712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>
                          <a:effectLst/>
                        </a:rPr>
                        <a:t>Криптомаршрутизаторы (с функцией шифрования) (общее количество):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23" marR="7123" marT="712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4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23" marR="7123" marT="71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23" marR="7123" marT="71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3736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>
                          <a:effectLst/>
                        </a:rPr>
                        <a:t>4.10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23" marR="7123" marT="712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>
                          <a:effectLst/>
                        </a:rPr>
                        <a:t>Програмно-аппаратные межсетевые экраны (общее количество):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23" marR="7123" marT="712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23" marR="7123" marT="71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23" marR="7123" marT="71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8424428"/>
              </p:ext>
            </p:extLst>
          </p:nvPr>
        </p:nvGraphicFramePr>
        <p:xfrm>
          <a:off x="611560" y="404664"/>
          <a:ext cx="8208912" cy="101296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85480"/>
                <a:gridCol w="4253875"/>
                <a:gridCol w="1271588"/>
                <a:gridCol w="2097969"/>
              </a:tblGrid>
              <a:tr h="67742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№ п/п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23" marR="7123" marT="71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Описание характеристик информационной и технологической инфраструктуры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23" marR="7123" marT="71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По состоянию на 31.12.2015 г. (абсолютные данные)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23" marR="7123" marT="71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Потребность для обеспечения  100% уровня  технической оснащенности учреждения и функционирования "РИСЗ АО"  в полном объеме.                  Всего (количество)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23" marR="7123" marT="71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23972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5993" y="5670376"/>
            <a:ext cx="6512511" cy="1143000"/>
          </a:xfrm>
        </p:spPr>
        <p:txBody>
          <a:bodyPr/>
          <a:lstStyle/>
          <a:p>
            <a:pPr marL="0" indent="0">
              <a:buNone/>
            </a:pPr>
            <a:r>
              <a:rPr lang="ru-RU" sz="2800" dirty="0" smtClean="0"/>
              <a:t>Раздел </a:t>
            </a:r>
            <a:r>
              <a:rPr lang="en-US" sz="2800" dirty="0" smtClean="0"/>
              <a:t>V</a:t>
            </a:r>
            <a:r>
              <a:rPr lang="ru-RU" sz="2800" dirty="0" smtClean="0"/>
              <a:t> </a:t>
            </a:r>
            <a:r>
              <a:rPr lang="ru-RU" sz="2000" dirty="0" smtClean="0"/>
              <a:t>«Локально-вычислительные сети»</a:t>
            </a:r>
            <a:endParaRPr lang="ru-RU" sz="20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802522119"/>
              </p:ext>
            </p:extLst>
          </p:nvPr>
        </p:nvGraphicFramePr>
        <p:xfrm>
          <a:off x="611560" y="1556792"/>
          <a:ext cx="8208912" cy="259254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85480"/>
                <a:gridCol w="4253875"/>
                <a:gridCol w="1271588"/>
                <a:gridCol w="2097969"/>
              </a:tblGrid>
              <a:tr h="384081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>
                          <a:effectLst/>
                        </a:rPr>
                        <a:t>5.1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23" marR="7123" marT="712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 dirty="0">
                          <a:effectLst/>
                        </a:rPr>
                        <a:t>Общее количество зданий, </a:t>
                      </a:r>
                      <a:r>
                        <a:rPr lang="ru-RU" sz="1100" u="none" strike="noStrike" dirty="0" err="1">
                          <a:effectLst/>
                        </a:rPr>
                        <a:t>вхоядищх</a:t>
                      </a:r>
                      <a:r>
                        <a:rPr lang="ru-RU" sz="1100" u="none" strike="noStrike" dirty="0">
                          <a:effectLst/>
                        </a:rPr>
                        <a:t> в ЛВС учреждения: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23" marR="7123" marT="712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23" marR="7123" marT="71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23" marR="7123" marT="71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4081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>
                          <a:effectLst/>
                        </a:rPr>
                        <a:t>5.2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23" marR="7123" marT="712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 dirty="0">
                          <a:effectLst/>
                        </a:rPr>
                        <a:t>Общее количество портов ЛВС: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23" marR="7123" marT="712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58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23" marR="7123" marT="71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23" marR="7123" marT="71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4081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>
                          <a:effectLst/>
                        </a:rPr>
                        <a:t>5.3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23" marR="7123" marT="712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 dirty="0">
                          <a:effectLst/>
                        </a:rPr>
                        <a:t>Общее количество подключенных портов ЛВС: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23" marR="7123" marT="712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58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23" marR="7123" marT="71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23" marR="7123" marT="71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384081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>
                          <a:effectLst/>
                        </a:rPr>
                        <a:t>5.4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23" marR="7123" marT="712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 dirty="0">
                          <a:effectLst/>
                        </a:rPr>
                        <a:t>для адм./хоз. деятельности: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23" marR="7123" marT="712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30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23" marR="7123" marT="71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23" marR="7123" marT="71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4081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>
                          <a:effectLst/>
                        </a:rPr>
                        <a:t>5.5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23" marR="7123" marT="712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>
                          <a:effectLst/>
                        </a:rPr>
                        <a:t>для автоматизации лечебного процесса: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23" marR="7123" marT="712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28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23" marR="7123" marT="71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23" marR="7123" marT="71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21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5.6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23" marR="7123" marT="71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>
                          <a:effectLst/>
                        </a:rPr>
                        <a:t>Колличество обособленных подсетей (внутри одного учреждения, включая подчиненные ЛПУ):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23" marR="7123" marT="712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23" marR="7123" marT="71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23" marR="7123" marT="71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8055159"/>
              </p:ext>
            </p:extLst>
          </p:nvPr>
        </p:nvGraphicFramePr>
        <p:xfrm>
          <a:off x="611560" y="404664"/>
          <a:ext cx="8208912" cy="101296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85480"/>
                <a:gridCol w="4253875"/>
                <a:gridCol w="1271588"/>
                <a:gridCol w="2097969"/>
              </a:tblGrid>
              <a:tr h="67742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№ п/п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23" marR="7123" marT="71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Описание характеристик информационной и технологической инфраструктуры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23" marR="7123" marT="71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По состоянию на 31.12.2015 г. (абсолютные данные)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23" marR="7123" marT="71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Потребность для обеспечения  100% уровня  технической оснащенности учреждения и функционирования "РИСЗ АО"  в полном объеме.                  Всего (количество)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23" marR="7123" marT="71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87192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5993" y="5670376"/>
            <a:ext cx="6512511" cy="1143000"/>
          </a:xfrm>
        </p:spPr>
        <p:txBody>
          <a:bodyPr/>
          <a:lstStyle/>
          <a:p>
            <a:pPr marL="0" indent="0">
              <a:buNone/>
            </a:pPr>
            <a:r>
              <a:rPr lang="ru-RU" sz="2800" dirty="0" smtClean="0"/>
              <a:t>Раздел </a:t>
            </a:r>
            <a:r>
              <a:rPr lang="en-US" sz="2800" dirty="0" smtClean="0"/>
              <a:t>VI</a:t>
            </a:r>
            <a:r>
              <a:rPr lang="ru-RU" sz="2800" dirty="0" smtClean="0"/>
              <a:t> </a:t>
            </a:r>
            <a:r>
              <a:rPr lang="ru-RU" sz="2000" dirty="0" smtClean="0"/>
              <a:t>«Общая характеристика доступа к глобальным вычислительным сетям»</a:t>
            </a:r>
            <a:endParaRPr lang="ru-RU" sz="20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361766276"/>
              </p:ext>
            </p:extLst>
          </p:nvPr>
        </p:nvGraphicFramePr>
        <p:xfrm>
          <a:off x="611560" y="1484784"/>
          <a:ext cx="8208912" cy="353521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85480"/>
                <a:gridCol w="4253875"/>
                <a:gridCol w="1271588"/>
                <a:gridCol w="2097969"/>
              </a:tblGrid>
              <a:tr h="537251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>
                          <a:effectLst/>
                        </a:rPr>
                        <a:t>6.1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23" marR="7123" marT="712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 dirty="0">
                          <a:effectLst/>
                        </a:rPr>
                        <a:t>Наличие подключения к защищенной региональной сети связи Министерства </a:t>
                      </a:r>
                      <a:r>
                        <a:rPr lang="ru-RU" sz="1100" u="none" strike="noStrike" dirty="0" smtClean="0">
                          <a:effectLst/>
                        </a:rPr>
                        <a:t>здравоохранения </a:t>
                      </a:r>
                      <a:r>
                        <a:rPr lang="ru-RU" sz="1100" u="none" strike="noStrike" dirty="0">
                          <a:effectLst/>
                        </a:rPr>
                        <a:t>Амурской области  (к ЦОД) </a:t>
                      </a:r>
                      <a:r>
                        <a:rPr lang="ru-RU" sz="1100" u="sng" strike="noStrike" dirty="0">
                          <a:effectLst/>
                        </a:rPr>
                        <a:t>Да/Нет: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23" marR="7123" marT="712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да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23" marR="7123" marT="71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23" marR="7123" marT="71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2602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>
                          <a:effectLst/>
                        </a:rPr>
                        <a:t>6.2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23" marR="7123" marT="712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 dirty="0">
                          <a:effectLst/>
                        </a:rPr>
                        <a:t>Скорость подключения к защищенной региональной сети связи Министерства </a:t>
                      </a:r>
                      <a:r>
                        <a:rPr lang="ru-RU" sz="1100" u="none" strike="noStrike" dirty="0" smtClean="0">
                          <a:effectLst/>
                        </a:rPr>
                        <a:t>здравоохранения </a:t>
                      </a:r>
                      <a:r>
                        <a:rPr lang="ru-RU" sz="1100" u="none" strike="noStrike" dirty="0">
                          <a:effectLst/>
                        </a:rPr>
                        <a:t>Амурской области  (к ЦОД):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23" marR="7123" marT="712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100 мБит/с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23" marR="7123" marT="71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23" marR="7123" marT="71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7951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>
                          <a:effectLst/>
                        </a:rPr>
                        <a:t>6.3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23" marR="7123" marT="712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 dirty="0">
                          <a:effectLst/>
                        </a:rPr>
                        <a:t>Тип подключения к защищенной региональной сети связи Министерства </a:t>
                      </a:r>
                      <a:r>
                        <a:rPr lang="ru-RU" sz="1100" u="none" strike="noStrike" dirty="0" smtClean="0">
                          <a:effectLst/>
                        </a:rPr>
                        <a:t>здравоохранения </a:t>
                      </a:r>
                      <a:r>
                        <a:rPr lang="ru-RU" sz="1100" u="none" strike="noStrike" dirty="0">
                          <a:effectLst/>
                        </a:rPr>
                        <a:t>Амурской области  (к ЦОД):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23" marR="7123" marT="712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Ethernet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23" marR="7123" marT="71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23" marR="7123" marT="71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7001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>
                          <a:effectLst/>
                        </a:rPr>
                        <a:t>6.4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23" marR="7123" marT="712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 dirty="0">
                          <a:effectLst/>
                        </a:rPr>
                        <a:t>Наличие подключения к сети Интернет </a:t>
                      </a:r>
                      <a:r>
                        <a:rPr lang="ru-RU" sz="1100" u="sng" strike="noStrike" dirty="0">
                          <a:effectLst/>
                        </a:rPr>
                        <a:t>Да/Нет: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23" marR="7123" marT="712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да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23" marR="7123" marT="71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23" marR="7123" marT="71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7001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>
                          <a:effectLst/>
                        </a:rPr>
                        <a:t>6.5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23" marR="7123" marT="712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>
                          <a:effectLst/>
                        </a:rPr>
                        <a:t>Скрость подключения к сети Интернет: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23" marR="7123" marT="712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20 </a:t>
                      </a:r>
                      <a:r>
                        <a:rPr lang="ru-RU" sz="1100" u="none" strike="noStrike" dirty="0" err="1">
                          <a:effectLst/>
                        </a:rPr>
                        <a:t>мБит</a:t>
                      </a:r>
                      <a:r>
                        <a:rPr lang="ru-RU" sz="1100" u="none" strike="noStrike" dirty="0">
                          <a:effectLst/>
                        </a:rPr>
                        <a:t>/с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23" marR="7123" marT="71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23" marR="7123" marT="71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7001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>
                          <a:effectLst/>
                        </a:rPr>
                        <a:t>6.6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23" marR="7123" marT="712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>
                          <a:effectLst/>
                        </a:rPr>
                        <a:t>Тип подключения к сети Интернет: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23" marR="7123" marT="712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ВОЛС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23" marR="7123" marT="71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23" marR="7123" marT="71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7001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>
                          <a:effectLst/>
                        </a:rPr>
                        <a:t>6.7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23" marR="7123" marT="712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>
                          <a:effectLst/>
                        </a:rPr>
                        <a:t>Провайдер: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23" marR="7123" marT="712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ОАО"Ростелеком"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23" marR="7123" marT="71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23" marR="7123" marT="71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7001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>
                          <a:effectLst/>
                        </a:rPr>
                        <a:t>6.8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23" marR="7123" marT="712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>
                          <a:effectLst/>
                        </a:rPr>
                        <a:t>Наличие собственного веб-сайта в сети Интернет </a:t>
                      </a:r>
                      <a:r>
                        <a:rPr lang="ru-RU" sz="1100" u="sng" strike="noStrike">
                          <a:effectLst/>
                        </a:rPr>
                        <a:t>Да/Нет: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23" marR="7123" marT="712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да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23" marR="7123" marT="71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23" marR="7123" marT="71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7001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>
                          <a:effectLst/>
                        </a:rPr>
                        <a:t>6.9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23" marR="7123" marT="712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>
                          <a:effectLst/>
                        </a:rPr>
                        <a:t>Адрес собственного веб-сайта в сети Интернет: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23" marR="7123" marT="712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amiac.amurzdrav.ru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23" marR="7123" marT="71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23" marR="7123" marT="71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1391492"/>
              </p:ext>
            </p:extLst>
          </p:nvPr>
        </p:nvGraphicFramePr>
        <p:xfrm>
          <a:off x="611560" y="404664"/>
          <a:ext cx="8208912" cy="101296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85480"/>
                <a:gridCol w="4253875"/>
                <a:gridCol w="1271588"/>
                <a:gridCol w="2097969"/>
              </a:tblGrid>
              <a:tr h="67742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№ п/п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23" marR="7123" marT="71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Описание характеристик информационной и технологической инфраструктуры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23" marR="7123" marT="71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По состоянию на 31.12.2015 г. (абсолютные данные)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23" marR="7123" marT="71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Потребность для обеспечения  100% уровня  технической оснащенности учреждения и функционирования "РИСЗ АО"  в полном объеме.                  Всего (количество)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23" marR="7123" marT="71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97178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5993" y="5670376"/>
            <a:ext cx="6512511" cy="1143000"/>
          </a:xfrm>
        </p:spPr>
        <p:txBody>
          <a:bodyPr/>
          <a:lstStyle/>
          <a:p>
            <a:pPr marL="0" indent="0">
              <a:buNone/>
            </a:pPr>
            <a:r>
              <a:rPr lang="ru-RU" sz="2800" dirty="0" smtClean="0"/>
              <a:t>Раздел </a:t>
            </a:r>
            <a:r>
              <a:rPr lang="en-US" sz="2800" dirty="0" smtClean="0"/>
              <a:t>VII</a:t>
            </a:r>
            <a:r>
              <a:rPr lang="ru-RU" sz="2800" dirty="0" smtClean="0"/>
              <a:t> </a:t>
            </a:r>
            <a:r>
              <a:rPr lang="ru-RU" sz="2000" dirty="0" smtClean="0"/>
              <a:t>«Характеристика информационной инфраструктуры ЛПУ»</a:t>
            </a:r>
            <a:endParaRPr lang="ru-RU" sz="20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478070717"/>
              </p:ext>
            </p:extLst>
          </p:nvPr>
        </p:nvGraphicFramePr>
        <p:xfrm>
          <a:off x="611560" y="1484784"/>
          <a:ext cx="8208912" cy="410445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85480"/>
                <a:gridCol w="4253875"/>
                <a:gridCol w="1271588"/>
                <a:gridCol w="2097969"/>
              </a:tblGrid>
              <a:tr h="41421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7.1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23" marR="7123" marT="71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 dirty="0">
                          <a:effectLst/>
                        </a:rPr>
                        <a:t>Количество компьютеров использующих следующие  операционные системы (общее количество):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23" marR="7123" marT="712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34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23" marR="7123" marT="71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23" marR="7123" marT="71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25103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7.2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23" marR="7123" marT="71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 dirty="0">
                          <a:effectLst/>
                        </a:rPr>
                        <a:t>MS Windows 2000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23" marR="7123" marT="712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23" marR="7123" marT="71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23" marR="7123" marT="71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03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7.3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23" marR="7123" marT="71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 dirty="0">
                          <a:effectLst/>
                        </a:rPr>
                        <a:t>MS Windows XP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23" marR="7123" marT="712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7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23" marR="7123" marT="71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23" marR="7123" marT="71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03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7.4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23" marR="7123" marT="71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 dirty="0">
                          <a:effectLst/>
                        </a:rPr>
                        <a:t>MS Windows Vista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23" marR="7123" marT="712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23" marR="7123" marT="71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23" marR="7123" marT="71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03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7.5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23" marR="7123" marT="71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 dirty="0">
                          <a:effectLst/>
                        </a:rPr>
                        <a:t>MS Windows 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23" marR="7123" marT="712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20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23" marR="7123" marT="71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23" marR="7123" marT="71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03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7.6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23" marR="7123" marT="71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 dirty="0">
                          <a:effectLst/>
                        </a:rPr>
                        <a:t>ОС семейства </a:t>
                      </a:r>
                      <a:r>
                        <a:rPr lang="en-US" sz="1100" u="none" strike="noStrike" dirty="0">
                          <a:effectLst/>
                        </a:rPr>
                        <a:t>Linux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23" marR="7123" marT="712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6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23" marR="7123" marT="71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23" marR="7123" marT="71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03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7.7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23" marR="7123" marT="71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 dirty="0">
                          <a:effectLst/>
                        </a:rPr>
                        <a:t>ОС семейства </a:t>
                      </a:r>
                      <a:r>
                        <a:rPr lang="en-US" sz="1100" u="none" strike="noStrike" dirty="0">
                          <a:effectLst/>
                        </a:rPr>
                        <a:t>Unix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23" marR="7123" marT="712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23" marR="7123" marT="71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23" marR="7123" marT="71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03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7.8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23" marR="7123" marT="71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 dirty="0">
                          <a:effectLst/>
                        </a:rPr>
                        <a:t>MS Windows Server 2003/2008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23" marR="7123" marT="712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23" marR="7123" marT="71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23" marR="7123" marT="71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03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7.9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23" marR="7123" marT="71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 dirty="0">
                          <a:effectLst/>
                        </a:rPr>
                        <a:t>Другие ОС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23" marR="7123" marT="712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23" marR="7123" marT="71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23" marR="7123" marT="71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03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7.12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23" marR="7123" marT="71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effectLst/>
                        </a:rPr>
                        <a:t>Антивирусное </a:t>
                      </a:r>
                      <a:r>
                        <a:rPr lang="ru-RU" sz="1100" u="none" strike="noStrike" dirty="0" smtClean="0">
                          <a:effectLst/>
                        </a:rPr>
                        <a:t>ПО: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23" marR="7123" marT="71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23" marR="7123" marT="71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23" marR="7123" marT="71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4267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7.13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23" marR="7123" marT="71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u="none" strike="noStrike" dirty="0">
                          <a:effectLst/>
                        </a:rPr>
                        <a:t>Наименование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23" marR="7123" marT="71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Kaspersky Endpoint Security 10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23" marR="7123" marT="71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23" marR="7123" marT="71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03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7.14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23" marR="7123" marT="71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u="none" strike="noStrike">
                          <a:effectLst/>
                        </a:rPr>
                        <a:t>Количество лицензий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23" marR="7123" marT="71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36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23" marR="7123" marT="71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23" marR="7123" marT="71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25103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7.15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23" marR="7123" marT="71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>
                          <a:effectLst/>
                        </a:rPr>
                        <a:t>для адм./хоз. персонала: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23" marR="7123" marT="712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28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23" marR="7123" marT="71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23" marR="7123" marT="71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03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7.16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23" marR="7123" marT="71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>
                          <a:effectLst/>
                        </a:rPr>
                        <a:t>для медицинского персонала: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23" marR="7123" marT="712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8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23" marR="7123" marT="71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23" marR="7123" marT="71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03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23" marR="7123" marT="71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>
                          <a:effectLst/>
                        </a:rPr>
                        <a:t>дата окончания лицензии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23" marR="7123" marT="712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10.03.2016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23" marR="7123" marT="71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23" marR="7123" marT="71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7787928"/>
              </p:ext>
            </p:extLst>
          </p:nvPr>
        </p:nvGraphicFramePr>
        <p:xfrm>
          <a:off x="611560" y="404664"/>
          <a:ext cx="8208912" cy="101296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85480"/>
                <a:gridCol w="4253875"/>
                <a:gridCol w="1271588"/>
                <a:gridCol w="2097969"/>
              </a:tblGrid>
              <a:tr h="67742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№ п/п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23" marR="7123" marT="71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Описание характеристик информационной и технологической инфраструктуры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23" marR="7123" marT="71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По состоянию на 31.12.2015 г. (абсолютные данные)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23" marR="7123" marT="71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Потребность для обеспечения  100% уровня  технической оснащенности учреждения и функционирования "РИСЗ АО"  в полном объеме.                  Всего (количество)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23" marR="7123" marT="71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12187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5993" y="5661248"/>
            <a:ext cx="6512511" cy="1143000"/>
          </a:xfrm>
        </p:spPr>
        <p:txBody>
          <a:bodyPr/>
          <a:lstStyle/>
          <a:p>
            <a:pPr marL="0" indent="0">
              <a:buNone/>
            </a:pPr>
            <a:r>
              <a:rPr lang="ru-RU" sz="2800" dirty="0" smtClean="0"/>
              <a:t>Раздел </a:t>
            </a:r>
            <a:r>
              <a:rPr lang="en-US" sz="2800" dirty="0" smtClean="0"/>
              <a:t>VIII</a:t>
            </a:r>
            <a:r>
              <a:rPr lang="ru-RU" sz="2800" dirty="0" smtClean="0"/>
              <a:t> </a:t>
            </a:r>
            <a:r>
              <a:rPr lang="ru-RU" sz="2000" dirty="0" smtClean="0"/>
              <a:t>«Обеспечение </a:t>
            </a:r>
            <a:r>
              <a:rPr lang="ru-RU" sz="2000" dirty="0" err="1" smtClean="0"/>
              <a:t>безопастности</a:t>
            </a:r>
            <a:r>
              <a:rPr lang="ru-RU" sz="2000" dirty="0" smtClean="0"/>
              <a:t> информации в ЛПУ»</a:t>
            </a:r>
            <a:endParaRPr lang="ru-RU" sz="20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258455072"/>
              </p:ext>
            </p:extLst>
          </p:nvPr>
        </p:nvGraphicFramePr>
        <p:xfrm>
          <a:off x="611560" y="1484785"/>
          <a:ext cx="8208912" cy="422884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85480"/>
                <a:gridCol w="4253875"/>
                <a:gridCol w="1271588"/>
                <a:gridCol w="2097969"/>
              </a:tblGrid>
              <a:tr h="283871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>
                          <a:effectLst/>
                        </a:rPr>
                        <a:t>8.1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644" marR="6644" marT="664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 dirty="0">
                          <a:effectLst/>
                        </a:rPr>
                        <a:t>Наличие перечня конфиденциальной, служебной, коммерческой и другой критичной информации, подлежащей защите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644" marR="6644" marT="664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644" marR="6644" marT="66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 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644" marR="6644" marT="66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283871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>
                          <a:effectLst/>
                        </a:rPr>
                        <a:t>8.2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644" marR="6644" marT="664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 dirty="0">
                          <a:effectLst/>
                        </a:rPr>
                        <a:t>Наличие документа, регламентирующего классификацию информации по степени конфиденциальности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644" marR="6644" marT="664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644" marR="6644" marT="66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 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644" marR="6644" marT="66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400753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>
                          <a:effectLst/>
                        </a:rPr>
                        <a:t>8.3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644" marR="6644" marT="664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 dirty="0">
                          <a:effectLst/>
                        </a:rPr>
                        <a:t>Наличием в учреждении здравоохранения организационно-распорядительной документации, регламентирующей проведение мероприятий по защите информации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644" marR="6644" marT="664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644" marR="6644" marT="66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 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644" marR="6644" marT="66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283871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>
                          <a:effectLst/>
                        </a:rPr>
                        <a:t>8.4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644" marR="6644" marT="664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 dirty="0" err="1">
                          <a:effectLst/>
                        </a:rPr>
                        <a:t>Нналичие</a:t>
                      </a:r>
                      <a:r>
                        <a:rPr lang="ru-RU" sz="800" u="none" strike="noStrike" dirty="0">
                          <a:effectLst/>
                        </a:rPr>
                        <a:t> организационно-распорядительной документации, определяющей порядок работы со сведениями конфиденциального характера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644" marR="6644" marT="664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644" marR="6644" marT="66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 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644" marR="6644" marT="66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149406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>
                          <a:effectLst/>
                        </a:rPr>
                        <a:t>8.5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644" marR="6644" marT="664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 dirty="0">
                          <a:effectLst/>
                        </a:rPr>
                        <a:t>Наличие  регламента использования электронной почты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644" marR="6644" marT="664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644" marR="6644" marT="66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 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644" marR="6644" marT="66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149406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>
                          <a:effectLst/>
                        </a:rPr>
                        <a:t>8.6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644" marR="6644" marT="664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 dirty="0">
                          <a:effectLst/>
                        </a:rPr>
                        <a:t>Наличие политики применения криптографических средств защиты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644" marR="6644" marT="664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644" marR="6644" marT="66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 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644" marR="6644" marT="66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149406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>
                          <a:effectLst/>
                        </a:rPr>
                        <a:t>8.7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644" marR="6644" marT="664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 dirty="0">
                          <a:effectLst/>
                        </a:rPr>
                        <a:t>Наличие  соглашения о неразглашении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644" marR="6644" marT="664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644" marR="6644" marT="66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644" marR="6644" marT="66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400753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>
                          <a:effectLst/>
                        </a:rPr>
                        <a:t>8.8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644" marR="6644" marT="664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 dirty="0">
                          <a:effectLst/>
                        </a:rPr>
                        <a:t>Наличие нормативных документов, регламентирующих информационный обмен учреждения с другими субъектами системы здравоохранения и обязательного медицинского страхования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644" marR="6644" marT="664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644" marR="6644" marT="66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 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644" marR="6644" marT="66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149406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>
                          <a:effectLst/>
                        </a:rPr>
                        <a:t>8.9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644" marR="6644" marT="664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 dirty="0">
                          <a:effectLst/>
                        </a:rPr>
                        <a:t>Наличием защищаемых помещений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644" marR="6644" marT="664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644" marR="6644" marT="66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 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644" marR="6644" marT="66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283871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>
                          <a:effectLst/>
                        </a:rPr>
                        <a:t>8.10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644" marR="6644" marT="664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 dirty="0">
                          <a:effectLst/>
                        </a:rPr>
                        <a:t>Наличие документов, подтверждающих согласие работников на обработку их персональных данных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644" marR="6644" marT="664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644" marR="6644" marT="66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 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644" marR="6644" marT="66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328693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>
                          <a:effectLst/>
                        </a:rPr>
                        <a:t>8.11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644" marR="6644" marT="664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 dirty="0">
                          <a:effectLst/>
                        </a:rPr>
                        <a:t>Наличие в учреждении здравоохранения документов, подтверждающих согласие работников работать с информацией ограниченного доступа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644" marR="6644" marT="664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644" marR="6644" marT="66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 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644" marR="6644" marT="66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149406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>
                          <a:effectLst/>
                        </a:rPr>
                        <a:t>8.12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644" marR="6644" marT="664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 dirty="0">
                          <a:effectLst/>
                        </a:rPr>
                        <a:t>Наличие регламента (инструкции) доступа работников к сети Интернет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644" marR="6644" marT="664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644" marR="6644" marT="66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 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644" marR="6644" marT="66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269291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>
                          <a:effectLst/>
                        </a:rPr>
                        <a:t>8.13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644" marR="6644" marT="664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 dirty="0">
                          <a:effectLst/>
                        </a:rPr>
                        <a:t>Наличие  выделенного, недоступного для посторонних, серверного помещения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644" marR="6644" marT="664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644" marR="6644" marT="66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 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644" marR="6644" marT="66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283871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>
                          <a:effectLst/>
                        </a:rPr>
                        <a:t>8.14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644" marR="6644" marT="664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 dirty="0">
                          <a:effectLst/>
                        </a:rPr>
                        <a:t>Наличие службы (должностного лица), ответственной за обеспечение информационной безопасности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644" marR="6644" marT="664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644" marR="6644" marT="66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 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644" marR="6644" marT="66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269291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>
                          <a:effectLst/>
                        </a:rPr>
                        <a:t>8.15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644" marR="6644" marT="664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 dirty="0">
                          <a:effectLst/>
                        </a:rPr>
                        <a:t>Наличие документов, регламентирующих обязанности службы (должностного лица), ответственной за обеспечение информационной безопасности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644" marR="6644" marT="664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644" marR="6644" marT="66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 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644" marR="6644" marT="66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269291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>
                          <a:effectLst/>
                        </a:rPr>
                        <a:t>8.16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644" marR="6644" marT="664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 dirty="0">
                          <a:effectLst/>
                        </a:rPr>
                        <a:t>Наличие в учреждении дисциплинарной ответственности за нарушение информационной безопасности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644" marR="6644" marT="664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644" marR="6644" marT="66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 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644" marR="6644" marT="66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1824438"/>
              </p:ext>
            </p:extLst>
          </p:nvPr>
        </p:nvGraphicFramePr>
        <p:xfrm>
          <a:off x="611560" y="404664"/>
          <a:ext cx="8208912" cy="101296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85480"/>
                <a:gridCol w="4253875"/>
                <a:gridCol w="1271588"/>
                <a:gridCol w="2097969"/>
              </a:tblGrid>
              <a:tr h="67742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№ п/п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23" marR="7123" marT="71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Описание характеристик информационной и технологической инфраструктуры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23" marR="7123" marT="71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По состоянию на 31.12.2015 г. (абсолютные данные)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23" marR="7123" marT="71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Потребность для обеспечения  100% уровня  технической оснащенности учреждения и функционирования "РИСЗ АО"  в полном объеме.                  Всего (количество)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23" marR="7123" marT="71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43091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56</TotalTime>
  <Words>1831</Words>
  <Application>Microsoft Office PowerPoint</Application>
  <PresentationFormat>Экран (4:3)</PresentationFormat>
  <Paragraphs>738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Воздушный поток</vt:lpstr>
      <vt:lpstr>Форма №4 «Отчёт по стратегии развития информационных технологий»  Форма №30 таб.7000 «Оснащенность компьютерным оборудованием» </vt:lpstr>
      <vt:lpstr>Раздел I «Характеристика ЛПУ»</vt:lpstr>
      <vt:lpstr>Раздел II «Штаты по информационным технологиям»</vt:lpstr>
      <vt:lpstr>Раздел III «Характеристика технической инфраструктуры ЛПУ»</vt:lpstr>
      <vt:lpstr>Раздел IV «Сетевое и серверное техническое обеспечение»</vt:lpstr>
      <vt:lpstr>Раздел V «Локально-вычислительные сети»</vt:lpstr>
      <vt:lpstr>Раздел VI «Общая характеристика доступа к глобальным вычислительным сетям»</vt:lpstr>
      <vt:lpstr>Раздел VII «Характеристика информационной инфраструктуры ЛПУ»</vt:lpstr>
      <vt:lpstr>Раздел VIII «Обеспечение безопастности информации в ЛПУ»</vt:lpstr>
      <vt:lpstr>Раздел IX «Структура затрат на развитие информационных технологий в ЛПУ»</vt:lpstr>
      <vt:lpstr>Форма №30 таб.7000 «Оснащённость компьютерным оборудованием»</vt:lpstr>
      <vt:lpstr>Форма №30 таб.7000 «Оснащённость компьютерным оборудованием»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Форма №4 «Отчёт по стратегии развития информационных технологий»</dc:title>
  <dc:creator>Малиновский Андрей Викторович</dc:creator>
  <cp:lastModifiedBy>Малиновский Андрей Викторович</cp:lastModifiedBy>
  <cp:revision>7</cp:revision>
  <dcterms:created xsi:type="dcterms:W3CDTF">2015-12-15T08:06:40Z</dcterms:created>
  <dcterms:modified xsi:type="dcterms:W3CDTF">2015-12-15T09:03:05Z</dcterms:modified>
</cp:coreProperties>
</file>